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8"/>
  </p:notesMasterIdLst>
  <p:handoutMasterIdLst>
    <p:handoutMasterId r:id="rId39"/>
  </p:handoutMasterIdLst>
  <p:sldIdLst>
    <p:sldId id="327" r:id="rId5"/>
    <p:sldId id="330" r:id="rId6"/>
    <p:sldId id="331" r:id="rId7"/>
    <p:sldId id="332" r:id="rId8"/>
    <p:sldId id="298" r:id="rId9"/>
    <p:sldId id="262" r:id="rId10"/>
    <p:sldId id="333" r:id="rId11"/>
    <p:sldId id="334" r:id="rId12"/>
    <p:sldId id="263" r:id="rId13"/>
    <p:sldId id="299" r:id="rId14"/>
    <p:sldId id="302" r:id="rId15"/>
    <p:sldId id="264" r:id="rId16"/>
    <p:sldId id="266" r:id="rId17"/>
    <p:sldId id="336" r:id="rId18"/>
    <p:sldId id="337" r:id="rId19"/>
    <p:sldId id="338" r:id="rId20"/>
    <p:sldId id="265" r:id="rId21"/>
    <p:sldId id="335" r:id="rId22"/>
    <p:sldId id="276" r:id="rId23"/>
    <p:sldId id="339" r:id="rId24"/>
    <p:sldId id="303" r:id="rId25"/>
    <p:sldId id="340" r:id="rId26"/>
    <p:sldId id="341" r:id="rId27"/>
    <p:sldId id="342" r:id="rId28"/>
    <p:sldId id="343" r:id="rId29"/>
    <p:sldId id="344" r:id="rId30"/>
    <p:sldId id="345" r:id="rId31"/>
    <p:sldId id="346" r:id="rId32"/>
    <p:sldId id="347" r:id="rId33"/>
    <p:sldId id="348" r:id="rId34"/>
    <p:sldId id="349" r:id="rId35"/>
    <p:sldId id="350" r:id="rId36"/>
    <p:sldId id="329" r:id="rId3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86A7C-3835-43E3-E2DB-A42F55E8D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D0A66A-6D2A-2D78-E284-62903AF38E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062C1C-58D2-2E49-951B-156A1A19A1D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51549F6-C583-87A0-6EAC-DC54FB962FF0}"/>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02288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70BE5-D3E7-0A4C-F3B2-EF2522C05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FB164-8698-D29F-F027-2B086FD56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F3860-7731-3107-89F8-65BE2A49E54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5A755E30-BB58-4731-3543-48B5D672BBE0}"/>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92213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93278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778FF-4AC0-1E4D-90BF-0890048375E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9FDCF7-81F4-9199-B152-873BBC8497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5E6D37D-804D-0F56-0EB2-94CBC74FC1C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7795D2F-5FB1-04A4-72CA-2829E76446DA}"/>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362492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Beatriz Fernandez</a:t>
            </a:r>
          </a:p>
          <a:p>
            <a:r>
              <a:rPr lang="en-US" dirty="0" err="1">
                <a:solidFill>
                  <a:schemeClr val="bg2"/>
                </a:solidFill>
                <a:latin typeface="Abadi" panose="020B0604020104020204" pitchFamily="34" charset="0"/>
                <a:ea typeface="SF Pro" pitchFamily="2" charset="0"/>
                <a:cs typeface="SF Pro" pitchFamily="2" charset="0"/>
              </a:rPr>
              <a:t>Octubre</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r>
              <a:rPr lang="en-US" dirty="0"/>
              <a:t>https://github.com/Beatrizfv/Spacex-Data-Collection.</a:t>
            </a:r>
            <a:r>
              <a:rPr lang="es-ES" dirty="0" err="1">
                <a:latin typeface="-apple-system"/>
              </a:rPr>
              <a:t>git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Imagen 8">
            <a:extLst>
              <a:ext uri="{FF2B5EF4-FFF2-40B4-BE49-F238E27FC236}">
                <a16:creationId xmlns:a16="http://schemas.microsoft.com/office/drawing/2014/main" id="{69A40996-0389-D21F-73AB-77F50654A2A9}"/>
              </a:ext>
            </a:extLst>
          </p:cNvPr>
          <p:cNvPicPr>
            <a:picLocks noChangeAspect="1"/>
          </p:cNvPicPr>
          <p:nvPr/>
        </p:nvPicPr>
        <p:blipFill>
          <a:blip r:embed="rId3"/>
          <a:stretch>
            <a:fillRect/>
          </a:stretch>
        </p:blipFill>
        <p:spPr>
          <a:xfrm>
            <a:off x="5910261" y="1792288"/>
            <a:ext cx="5460999" cy="42338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901141" cy="296971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Extract a Falcon 9 launch records HTML table from Wikipedia</a:t>
            </a:r>
          </a:p>
          <a:p>
            <a:pPr>
              <a:lnSpc>
                <a:spcPct val="100000"/>
              </a:lnSpc>
              <a:spcBef>
                <a:spcPts val="1400"/>
              </a:spcBef>
            </a:pPr>
            <a:r>
              <a:rPr lang="en-US" sz="2200" dirty="0">
                <a:solidFill>
                  <a:schemeClr val="accent3">
                    <a:lumMod val="25000"/>
                  </a:schemeClr>
                </a:solidFill>
                <a:latin typeface="Abadi"/>
              </a:rPr>
              <a:t>Parse the table and convert it into a Pandas data frame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https://github.com/Beatrizfv/Spacex-Data-Collection.git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Imagen 6">
            <a:extLst>
              <a:ext uri="{FF2B5EF4-FFF2-40B4-BE49-F238E27FC236}">
                <a16:creationId xmlns:a16="http://schemas.microsoft.com/office/drawing/2014/main" id="{6330AAA7-A917-71A6-8AF0-D05F0C8192F4}"/>
              </a:ext>
            </a:extLst>
          </p:cNvPr>
          <p:cNvPicPr>
            <a:picLocks noChangeAspect="1"/>
          </p:cNvPicPr>
          <p:nvPr/>
        </p:nvPicPr>
        <p:blipFill>
          <a:blip r:embed="rId3"/>
          <a:stretch>
            <a:fillRect/>
          </a:stretch>
        </p:blipFill>
        <p:spPr>
          <a:xfrm>
            <a:off x="5910262" y="1750050"/>
            <a:ext cx="5461000" cy="4305521"/>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02685" cy="4351338"/>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r>
              <a:rPr lang="en-US" dirty="0"/>
              <a:t>https://github.com/Beatrizfv/Spacex-Data-Collection.</a:t>
            </a:r>
            <a:r>
              <a:rPr lang="es-ES" dirty="0" err="1">
                <a:latin typeface="-apple-system"/>
              </a:rPr>
              <a:t>git</a:t>
            </a:r>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1" name="Imagen 10">
            <a:extLst>
              <a:ext uri="{FF2B5EF4-FFF2-40B4-BE49-F238E27FC236}">
                <a16:creationId xmlns:a16="http://schemas.microsoft.com/office/drawing/2014/main" id="{306C7286-A1BF-7010-8771-EB6D4DB5A80D}"/>
              </a:ext>
            </a:extLst>
          </p:cNvPr>
          <p:cNvPicPr>
            <a:picLocks noChangeAspect="1"/>
          </p:cNvPicPr>
          <p:nvPr/>
        </p:nvPicPr>
        <p:blipFill>
          <a:blip r:embed="rId3"/>
          <a:stretch>
            <a:fillRect/>
          </a:stretch>
        </p:blipFill>
        <p:spPr>
          <a:xfrm>
            <a:off x="7287639" y="1554131"/>
            <a:ext cx="4654789" cy="435133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gn="ctr">
              <a:lnSpc>
                <a:spcPct val="100000"/>
              </a:lnSpc>
              <a:spcBef>
                <a:spcPts val="1400"/>
              </a:spcBef>
              <a:buNone/>
            </a:pPr>
            <a:r>
              <a:rPr lang="en-US" sz="1600" b="1" i="0" dirty="0">
                <a:effectLst/>
                <a:latin typeface="system-ui"/>
              </a:rPr>
              <a:t>Visualize the relationship between Flight Number and Launch Site</a:t>
            </a:r>
          </a:p>
          <a:p>
            <a:pPr marL="0" indent="0" algn="ctr">
              <a:lnSpc>
                <a:spcPct val="100000"/>
              </a:lnSpc>
              <a:spcBef>
                <a:spcPts val="1400"/>
              </a:spcBef>
              <a:buNone/>
            </a:pPr>
            <a:endParaRPr lang="en-US" sz="1600" b="1" i="0" dirty="0">
              <a:effectLst/>
              <a:latin typeface="system-u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a:extLst>
              <a:ext uri="{FF2B5EF4-FFF2-40B4-BE49-F238E27FC236}">
                <a16:creationId xmlns:a16="http://schemas.microsoft.com/office/drawing/2014/main" id="{1D360439-79DC-B73E-F414-00BA3838C984}"/>
              </a:ext>
            </a:extLst>
          </p:cNvPr>
          <p:cNvPicPr>
            <a:picLocks noChangeAspect="1"/>
          </p:cNvPicPr>
          <p:nvPr/>
        </p:nvPicPr>
        <p:blipFill>
          <a:blip r:embed="rId3"/>
          <a:stretch>
            <a:fillRect/>
          </a:stretch>
        </p:blipFill>
        <p:spPr>
          <a:xfrm>
            <a:off x="2406460" y="2280063"/>
            <a:ext cx="7379079" cy="374551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1EC856C-F3A1-AB7D-D3F5-683431959D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4787EB-13F7-7BEE-645A-B9D26DD2B1D7}"/>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798EA318-BF7D-1D34-13E1-316B1FB37DB4}"/>
              </a:ext>
            </a:extLst>
          </p:cNvPr>
          <p:cNvSpPr>
            <a:spLocks noGrp="1"/>
          </p:cNvSpPr>
          <p:nvPr>
            <p:ph idx="4294967295"/>
          </p:nvPr>
        </p:nvSpPr>
        <p:spPr>
          <a:xfrm>
            <a:off x="770010" y="1825625"/>
            <a:ext cx="10226541" cy="4351338"/>
          </a:xfrm>
          <a:prstGeom prst="rect">
            <a:avLst/>
          </a:prstGeom>
        </p:spPr>
        <p:txBody>
          <a:bodyPr lIns="91440" tIns="45720" rIns="91440" bIns="45720" anchor="t"/>
          <a:lstStyle/>
          <a:p>
            <a:pPr marL="0" indent="0">
              <a:lnSpc>
                <a:spcPct val="100000"/>
              </a:lnSpc>
              <a:spcBef>
                <a:spcPts val="1400"/>
              </a:spcBef>
              <a:buNone/>
            </a:pPr>
            <a:r>
              <a:rPr lang="en-US" sz="1400" b="1" i="0" dirty="0">
                <a:effectLst/>
                <a:latin typeface="system-ui"/>
              </a:rPr>
              <a:t>Visualize the relationship between Payload Mass and Launch Site            Visualize the relationship between success rate of each orbit</a:t>
            </a:r>
          </a:p>
          <a:p>
            <a:pPr marL="0" indent="0">
              <a:lnSpc>
                <a:spcPct val="100000"/>
              </a:lnSpc>
              <a:spcBef>
                <a:spcPts val="1400"/>
              </a:spcBef>
              <a:buNone/>
            </a:pPr>
            <a:endParaRPr lang="en-US" sz="1400" b="1" i="0" dirty="0">
              <a:effectLst/>
              <a:latin typeface="system-ui"/>
            </a:endParaRPr>
          </a:p>
          <a:p>
            <a:pPr marL="0" indent="0">
              <a:lnSpc>
                <a:spcPct val="100000"/>
              </a:lnSpc>
              <a:spcBef>
                <a:spcPts val="1400"/>
              </a:spcBef>
              <a:buNone/>
            </a:pPr>
            <a:r>
              <a:rPr lang="en-US" sz="1400" b="1" i="0" dirty="0">
                <a:effectLst/>
                <a:latin typeface="system-ui"/>
              </a:rPr>
              <a:t> type</a:t>
            </a:r>
          </a:p>
          <a:p>
            <a:pPr marL="0" indent="0">
              <a:lnSpc>
                <a:spcPct val="100000"/>
              </a:lnSpc>
              <a:spcBef>
                <a:spcPts val="1400"/>
              </a:spcBef>
              <a:buNone/>
            </a:pPr>
            <a:endParaRPr lang="en-US" sz="1600" b="1" i="0" dirty="0">
              <a:effectLst/>
              <a:latin typeface="system-ui"/>
            </a:endParaRPr>
          </a:p>
          <a:p>
            <a:pPr marL="0" indent="0" algn="ctr">
              <a:lnSpc>
                <a:spcPct val="100000"/>
              </a:lnSpc>
              <a:spcBef>
                <a:spcPts val="1400"/>
              </a:spcBef>
              <a:buNone/>
            </a:pPr>
            <a:endParaRPr lang="en-US" sz="1600" b="1" i="0" dirty="0">
              <a:effectLst/>
              <a:latin typeface="system-u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E8BC9C5E-9664-7750-1DE9-B9B030C62E7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Imagen 6">
            <a:extLst>
              <a:ext uri="{FF2B5EF4-FFF2-40B4-BE49-F238E27FC236}">
                <a16:creationId xmlns:a16="http://schemas.microsoft.com/office/drawing/2014/main" id="{41E1975F-E1A9-4DDB-22ED-5DCA64E2A590}"/>
              </a:ext>
            </a:extLst>
          </p:cNvPr>
          <p:cNvPicPr>
            <a:picLocks noChangeAspect="1"/>
          </p:cNvPicPr>
          <p:nvPr/>
        </p:nvPicPr>
        <p:blipFill>
          <a:blip r:embed="rId4"/>
          <a:stretch>
            <a:fillRect/>
          </a:stretch>
        </p:blipFill>
        <p:spPr>
          <a:xfrm>
            <a:off x="770012" y="2315688"/>
            <a:ext cx="4740139" cy="3861275"/>
          </a:xfrm>
          <a:prstGeom prst="rect">
            <a:avLst/>
          </a:prstGeom>
        </p:spPr>
      </p:pic>
      <p:pic>
        <p:nvPicPr>
          <p:cNvPr id="9" name="Imagen 8">
            <a:extLst>
              <a:ext uri="{FF2B5EF4-FFF2-40B4-BE49-F238E27FC236}">
                <a16:creationId xmlns:a16="http://schemas.microsoft.com/office/drawing/2014/main" id="{5B5E03B3-21AB-711C-ED19-00E5306339FC}"/>
              </a:ext>
            </a:extLst>
          </p:cNvPr>
          <p:cNvPicPr>
            <a:picLocks noChangeAspect="1"/>
          </p:cNvPicPr>
          <p:nvPr/>
        </p:nvPicPr>
        <p:blipFill>
          <a:blip r:embed="rId5"/>
          <a:stretch>
            <a:fillRect/>
          </a:stretch>
        </p:blipFill>
        <p:spPr>
          <a:xfrm>
            <a:off x="5510151" y="2315687"/>
            <a:ext cx="5213267" cy="3861275"/>
          </a:xfrm>
          <a:prstGeom prst="rect">
            <a:avLst/>
          </a:prstGeom>
        </p:spPr>
      </p:pic>
    </p:spTree>
    <p:extLst>
      <p:ext uri="{BB962C8B-B14F-4D97-AF65-F5344CB8AC3E}">
        <p14:creationId xmlns:p14="http://schemas.microsoft.com/office/powerpoint/2010/main" val="1011076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08147BD-D61E-A6BC-9FC2-B49AB6920E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3CE2F-8BC3-9D32-597C-B8D4E808AFFE}"/>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060DD7C0-8FB9-F402-7B01-9702662DB0B8}"/>
              </a:ext>
            </a:extLst>
          </p:cNvPr>
          <p:cNvSpPr>
            <a:spLocks noGrp="1"/>
          </p:cNvSpPr>
          <p:nvPr>
            <p:ph idx="4294967295"/>
          </p:nvPr>
        </p:nvSpPr>
        <p:spPr>
          <a:xfrm>
            <a:off x="770010" y="1825625"/>
            <a:ext cx="10226541" cy="4351338"/>
          </a:xfrm>
          <a:prstGeom prst="rect">
            <a:avLst/>
          </a:prstGeom>
        </p:spPr>
        <p:txBody>
          <a:bodyPr lIns="91440" tIns="45720" rIns="91440" bIns="45720" anchor="t"/>
          <a:lstStyle/>
          <a:p>
            <a:pPr marL="0" indent="0">
              <a:lnSpc>
                <a:spcPct val="100000"/>
              </a:lnSpc>
              <a:spcBef>
                <a:spcPts val="1400"/>
              </a:spcBef>
              <a:buNone/>
            </a:pPr>
            <a:endParaRPr lang="en-US" sz="1400" b="1" i="0" dirty="0">
              <a:effectLst/>
              <a:latin typeface="system-ui"/>
            </a:endParaRPr>
          </a:p>
          <a:p>
            <a:pPr marL="0" indent="0">
              <a:lnSpc>
                <a:spcPct val="100000"/>
              </a:lnSpc>
              <a:spcBef>
                <a:spcPts val="1400"/>
              </a:spcBef>
              <a:buNone/>
            </a:pPr>
            <a:r>
              <a:rPr lang="en-US" sz="1400" b="1" i="0" dirty="0">
                <a:effectLst/>
                <a:latin typeface="system-ui"/>
              </a:rPr>
              <a:t> </a:t>
            </a:r>
            <a:endParaRPr lang="en-US" sz="1600" b="1" i="0" dirty="0">
              <a:effectLst/>
              <a:latin typeface="system-ui"/>
            </a:endParaRPr>
          </a:p>
          <a:p>
            <a:pPr marL="0" indent="0" algn="ctr">
              <a:lnSpc>
                <a:spcPct val="100000"/>
              </a:lnSpc>
              <a:spcBef>
                <a:spcPts val="1400"/>
              </a:spcBef>
              <a:buNone/>
            </a:pPr>
            <a:endParaRPr lang="en-US" sz="1600" b="1" i="0" dirty="0">
              <a:effectLst/>
              <a:latin typeface="system-u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C9403FFC-9B65-356C-CB9B-D3C42B4DDF0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a:extLst>
              <a:ext uri="{FF2B5EF4-FFF2-40B4-BE49-F238E27FC236}">
                <a16:creationId xmlns:a16="http://schemas.microsoft.com/office/drawing/2014/main" id="{C44C82B8-4902-FA68-873C-2C01773475F6}"/>
              </a:ext>
            </a:extLst>
          </p:cNvPr>
          <p:cNvPicPr>
            <a:picLocks noChangeAspect="1"/>
          </p:cNvPicPr>
          <p:nvPr/>
        </p:nvPicPr>
        <p:blipFill>
          <a:blip r:embed="rId4"/>
          <a:stretch>
            <a:fillRect/>
          </a:stretch>
        </p:blipFill>
        <p:spPr>
          <a:xfrm>
            <a:off x="770011" y="1845045"/>
            <a:ext cx="5325989" cy="4180528"/>
          </a:xfrm>
          <a:prstGeom prst="rect">
            <a:avLst/>
          </a:prstGeom>
        </p:spPr>
      </p:pic>
      <p:pic>
        <p:nvPicPr>
          <p:cNvPr id="10" name="Imagen 9">
            <a:extLst>
              <a:ext uri="{FF2B5EF4-FFF2-40B4-BE49-F238E27FC236}">
                <a16:creationId xmlns:a16="http://schemas.microsoft.com/office/drawing/2014/main" id="{0C97CBC3-620C-25B6-FB82-AA31ACD37962}"/>
              </a:ext>
            </a:extLst>
          </p:cNvPr>
          <p:cNvPicPr>
            <a:picLocks noChangeAspect="1"/>
          </p:cNvPicPr>
          <p:nvPr/>
        </p:nvPicPr>
        <p:blipFill>
          <a:blip r:embed="rId5"/>
          <a:stretch>
            <a:fillRect/>
          </a:stretch>
        </p:blipFill>
        <p:spPr>
          <a:xfrm>
            <a:off x="5949538" y="1845045"/>
            <a:ext cx="5179527" cy="4199948"/>
          </a:xfrm>
          <a:prstGeom prst="rect">
            <a:avLst/>
          </a:prstGeom>
        </p:spPr>
      </p:pic>
    </p:spTree>
    <p:extLst>
      <p:ext uri="{BB962C8B-B14F-4D97-AF65-F5344CB8AC3E}">
        <p14:creationId xmlns:p14="http://schemas.microsoft.com/office/powerpoint/2010/main" val="133186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1AFD809-F98C-790A-CB82-0F5FF33A47B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2DFE16-766F-DBB6-20D8-52708BAFA1DE}"/>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CA0520DC-FB31-3441-D9DF-1496A3B4058A}"/>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https://github.com/Beatrizfv/Spacex-Data-Collection.git</a:t>
            </a:r>
          </a:p>
          <a:p>
            <a:pPr marL="0" indent="0">
              <a:lnSpc>
                <a:spcPct val="100000"/>
              </a:lnSpc>
              <a:spcBef>
                <a:spcPts val="1400"/>
              </a:spcBef>
              <a:buNone/>
            </a:pPr>
            <a:endParaRPr lang="en-US" sz="1600" b="1" i="0" dirty="0">
              <a:effectLst/>
              <a:latin typeface="system-ui"/>
            </a:endParaRPr>
          </a:p>
          <a:p>
            <a:pPr marL="0" indent="0" algn="ctr">
              <a:lnSpc>
                <a:spcPct val="100000"/>
              </a:lnSpc>
              <a:spcBef>
                <a:spcPts val="1400"/>
              </a:spcBef>
              <a:buNone/>
            </a:pPr>
            <a:endParaRPr lang="en-US" sz="1600" b="1" i="0" dirty="0">
              <a:effectLst/>
              <a:latin typeface="system-u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F9128B39-1961-7EA0-E853-8C0B4E1C854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Imagen 6">
            <a:extLst>
              <a:ext uri="{FF2B5EF4-FFF2-40B4-BE49-F238E27FC236}">
                <a16:creationId xmlns:a16="http://schemas.microsoft.com/office/drawing/2014/main" id="{4A1E0F2D-44B5-8CC9-241B-075DACCBCE2F}"/>
              </a:ext>
            </a:extLst>
          </p:cNvPr>
          <p:cNvPicPr>
            <a:picLocks noChangeAspect="1"/>
          </p:cNvPicPr>
          <p:nvPr/>
        </p:nvPicPr>
        <p:blipFill>
          <a:blip r:embed="rId3"/>
          <a:stretch>
            <a:fillRect/>
          </a:stretch>
        </p:blipFill>
        <p:spPr>
          <a:xfrm>
            <a:off x="2749150" y="1869815"/>
            <a:ext cx="7766449" cy="3818466"/>
          </a:xfrm>
          <a:prstGeom prst="rect">
            <a:avLst/>
          </a:prstGeom>
        </p:spPr>
      </p:pic>
    </p:spTree>
    <p:extLst>
      <p:ext uri="{BB962C8B-B14F-4D97-AF65-F5344CB8AC3E}">
        <p14:creationId xmlns:p14="http://schemas.microsoft.com/office/powerpoint/2010/main" val="1413152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6236432" cy="4351338"/>
          </a:xfrm>
          <a:prstGeom prst="rect">
            <a:avLst/>
          </a:prstGeom>
        </p:spPr>
        <p:txBody>
          <a:bodyPr lIns="91440" tIns="45720" rIns="91440" bIns="45720" anchor="t"/>
          <a:lstStyle/>
          <a:p>
            <a:pPr algn="l"/>
            <a:r>
              <a:rPr lang="en-US" sz="1600" b="0" i="0" dirty="0">
                <a:effectLst/>
                <a:latin typeface="system-ui"/>
              </a:rPr>
              <a:t>SpaceX has gained worldwide attention for a series of historic milestones. It is the only private company ever to return a spacecraft from low-earth orbit, which it first accomplished in December 2010. SpaceX advertises Falcon 9 rocket launches on its website with a cost of 62 million dollars </a:t>
            </a:r>
            <a:r>
              <a:rPr lang="en-US" sz="1600" b="0" i="0" dirty="0" err="1">
                <a:effectLst/>
                <a:latin typeface="system-ui"/>
              </a:rPr>
              <a:t>wheras</a:t>
            </a:r>
            <a:r>
              <a:rPr lang="en-US" sz="1600" b="0" i="0" dirty="0">
                <a:effectLst/>
                <a:latin typeface="system-ui"/>
              </a:rPr>
              <a:t> other providers cost upward of 165 million dollars each, much of the savings is because Space X can reuse the first stage.</a:t>
            </a:r>
            <a:endParaRPr lang="en-US" sz="2200" dirty="0">
              <a:solidFill>
                <a:schemeClr val="accent3">
                  <a:lumMod val="25000"/>
                </a:schemeClr>
              </a:solidFill>
              <a:latin typeface="Abadi" panose="020B0604020104020204" pitchFamily="34" charset="0"/>
            </a:endParaRPr>
          </a:p>
          <a:p>
            <a:pPr algn="l"/>
            <a:r>
              <a:rPr lang="en-US" sz="1600" b="0" i="0" dirty="0">
                <a:effectLst/>
                <a:latin typeface="system-ui"/>
              </a:rPr>
              <a:t>Therefore if we can determine if the first stage will land, we can determine the cost of a launch.</a:t>
            </a:r>
          </a:p>
          <a:p>
            <a:pPr algn="l"/>
            <a:r>
              <a:rPr lang="en-US" sz="1600" b="0" i="0" dirty="0">
                <a:effectLst/>
                <a:latin typeface="system-ui"/>
              </a:rPr>
              <a:t>This information can be used if an alternate company wants to bid against SpaceX for a rocket launch.</a:t>
            </a:r>
          </a:p>
          <a:p>
            <a:pPr algn="l"/>
            <a:r>
              <a:rPr lang="en-US" sz="1600" b="0" i="0" dirty="0">
                <a:effectLst/>
                <a:latin typeface="system-ui"/>
              </a:rPr>
              <a:t>This dataset includes a record for each payload carried during a SpaceX mission into outer space.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https://github.com/Beatrizfv/Spacex-Data-Collection.git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8" name="Imagen 7">
            <a:extLst>
              <a:ext uri="{FF2B5EF4-FFF2-40B4-BE49-F238E27FC236}">
                <a16:creationId xmlns:a16="http://schemas.microsoft.com/office/drawing/2014/main" id="{F0F103D1-B1E4-53C2-F5A1-9F96F991D57D}"/>
              </a:ext>
            </a:extLst>
          </p:cNvPr>
          <p:cNvPicPr>
            <a:picLocks noChangeAspect="1"/>
          </p:cNvPicPr>
          <p:nvPr/>
        </p:nvPicPr>
        <p:blipFill>
          <a:blip r:embed="rId3"/>
          <a:stretch>
            <a:fillRect/>
          </a:stretch>
        </p:blipFill>
        <p:spPr>
          <a:xfrm>
            <a:off x="7437313" y="1806575"/>
            <a:ext cx="3848298" cy="2278537"/>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0E4A6B1-6AC7-953A-A4F9-B11A975932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C83BB0-D61D-318A-CA9C-4C2C35973852}"/>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74BF1AE1-4F6E-2076-A109-0462874F8AB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10" name="Imagen 9">
            <a:extLst>
              <a:ext uri="{FF2B5EF4-FFF2-40B4-BE49-F238E27FC236}">
                <a16:creationId xmlns:a16="http://schemas.microsoft.com/office/drawing/2014/main" id="{133BF95C-E51E-4260-8011-AA92DC4A86E2}"/>
              </a:ext>
            </a:extLst>
          </p:cNvPr>
          <p:cNvPicPr>
            <a:picLocks noChangeAspect="1"/>
          </p:cNvPicPr>
          <p:nvPr/>
        </p:nvPicPr>
        <p:blipFill>
          <a:blip r:embed="rId3"/>
          <a:stretch>
            <a:fillRect/>
          </a:stretch>
        </p:blipFill>
        <p:spPr>
          <a:xfrm>
            <a:off x="770011" y="2008360"/>
            <a:ext cx="5636341" cy="3549291"/>
          </a:xfrm>
          <a:prstGeom prst="rect">
            <a:avLst/>
          </a:prstGeom>
        </p:spPr>
      </p:pic>
      <p:pic>
        <p:nvPicPr>
          <p:cNvPr id="6" name="Imagen 5">
            <a:extLst>
              <a:ext uri="{FF2B5EF4-FFF2-40B4-BE49-F238E27FC236}">
                <a16:creationId xmlns:a16="http://schemas.microsoft.com/office/drawing/2014/main" id="{0FA37614-AC56-0804-261C-6A26E106C35F}"/>
              </a:ext>
            </a:extLst>
          </p:cNvPr>
          <p:cNvPicPr>
            <a:picLocks noChangeAspect="1"/>
          </p:cNvPicPr>
          <p:nvPr/>
        </p:nvPicPr>
        <p:blipFill>
          <a:blip r:embed="rId4"/>
          <a:stretch>
            <a:fillRect/>
          </a:stretch>
        </p:blipFill>
        <p:spPr>
          <a:xfrm>
            <a:off x="6650182" y="2008360"/>
            <a:ext cx="4475281" cy="3670489"/>
          </a:xfrm>
          <a:prstGeom prst="rect">
            <a:avLst/>
          </a:prstGeom>
        </p:spPr>
      </p:pic>
    </p:spTree>
    <p:extLst>
      <p:ext uri="{BB962C8B-B14F-4D97-AF65-F5344CB8AC3E}">
        <p14:creationId xmlns:p14="http://schemas.microsoft.com/office/powerpoint/2010/main" val="3579780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endParaRPr lang="en-US"/>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dirty="0">
              <a:solidFill>
                <a:srgbClr val="0B49CB"/>
              </a:solidFill>
            </a:endParaRPr>
          </a:p>
        </p:txBody>
      </p:sp>
      <p:pic>
        <p:nvPicPr>
          <p:cNvPr id="6" name="Imagen 5">
            <a:extLst>
              <a:ext uri="{FF2B5EF4-FFF2-40B4-BE49-F238E27FC236}">
                <a16:creationId xmlns:a16="http://schemas.microsoft.com/office/drawing/2014/main" id="{A87D2243-1FAF-BC20-2988-179B9F579B19}"/>
              </a:ext>
            </a:extLst>
          </p:cNvPr>
          <p:cNvPicPr>
            <a:picLocks noChangeAspect="1"/>
          </p:cNvPicPr>
          <p:nvPr/>
        </p:nvPicPr>
        <p:blipFill>
          <a:blip r:embed="rId3"/>
          <a:stretch>
            <a:fillRect/>
          </a:stretch>
        </p:blipFill>
        <p:spPr>
          <a:xfrm>
            <a:off x="770012" y="2018805"/>
            <a:ext cx="3849490" cy="3219413"/>
          </a:xfrm>
          <a:prstGeom prst="rect">
            <a:avLst/>
          </a:prstGeom>
        </p:spPr>
      </p:pic>
      <p:pic>
        <p:nvPicPr>
          <p:cNvPr id="8" name="Imagen 7">
            <a:extLst>
              <a:ext uri="{FF2B5EF4-FFF2-40B4-BE49-F238E27FC236}">
                <a16:creationId xmlns:a16="http://schemas.microsoft.com/office/drawing/2014/main" id="{23CB4520-6729-1C1D-AA73-0F8F1BFC88F9}"/>
              </a:ext>
            </a:extLst>
          </p:cNvPr>
          <p:cNvPicPr>
            <a:picLocks noChangeAspect="1"/>
          </p:cNvPicPr>
          <p:nvPr/>
        </p:nvPicPr>
        <p:blipFill>
          <a:blip r:embed="rId4"/>
          <a:stretch>
            <a:fillRect/>
          </a:stretch>
        </p:blipFill>
        <p:spPr>
          <a:xfrm>
            <a:off x="4750129" y="2047339"/>
            <a:ext cx="3666990" cy="3190879"/>
          </a:xfrm>
          <a:prstGeom prst="rect">
            <a:avLst/>
          </a:prstGeom>
        </p:spPr>
      </p:pic>
      <p:pic>
        <p:nvPicPr>
          <p:cNvPr id="9" name="Imagen 8">
            <a:extLst>
              <a:ext uri="{FF2B5EF4-FFF2-40B4-BE49-F238E27FC236}">
                <a16:creationId xmlns:a16="http://schemas.microsoft.com/office/drawing/2014/main" id="{9AEDF5DC-2F5F-960D-137F-FD50633903B0}"/>
              </a:ext>
            </a:extLst>
          </p:cNvPr>
          <p:cNvPicPr>
            <a:picLocks noChangeAspect="1"/>
          </p:cNvPicPr>
          <p:nvPr/>
        </p:nvPicPr>
        <p:blipFill>
          <a:blip r:embed="rId5"/>
          <a:stretch>
            <a:fillRect/>
          </a:stretch>
        </p:blipFill>
        <p:spPr>
          <a:xfrm>
            <a:off x="8547747" y="2018805"/>
            <a:ext cx="2737863" cy="321941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AFB7873-4F33-BD7C-8A03-AA5437CAA2B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260F1A-0C83-A230-F50D-9D10CEF85B7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B0ACD9FA-E030-E463-82F0-109B8F59D91F}"/>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endParaRPr lang="en-US" dirty="0"/>
          </a:p>
          <a:p>
            <a:endParaRPr lang="en-US" dirty="0"/>
          </a:p>
        </p:txBody>
      </p:sp>
      <p:sp>
        <p:nvSpPr>
          <p:cNvPr id="3" name="Title 1">
            <a:extLst>
              <a:ext uri="{FF2B5EF4-FFF2-40B4-BE49-F238E27FC236}">
                <a16:creationId xmlns:a16="http://schemas.microsoft.com/office/drawing/2014/main" id="{DD66977F-4E35-D02F-D58A-1FD6210594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0" name="Imagen 9">
            <a:extLst>
              <a:ext uri="{FF2B5EF4-FFF2-40B4-BE49-F238E27FC236}">
                <a16:creationId xmlns:a16="http://schemas.microsoft.com/office/drawing/2014/main" id="{DA0133DE-E48E-2F2C-3B7F-AC5E4CDCAE20}"/>
              </a:ext>
            </a:extLst>
          </p:cNvPr>
          <p:cNvPicPr>
            <a:picLocks noChangeAspect="1"/>
          </p:cNvPicPr>
          <p:nvPr/>
        </p:nvPicPr>
        <p:blipFill>
          <a:blip r:embed="rId3"/>
          <a:stretch>
            <a:fillRect/>
          </a:stretch>
        </p:blipFill>
        <p:spPr>
          <a:xfrm>
            <a:off x="770011" y="1794236"/>
            <a:ext cx="5081977" cy="3518081"/>
          </a:xfrm>
          <a:prstGeom prst="rect">
            <a:avLst/>
          </a:prstGeom>
        </p:spPr>
      </p:pic>
      <p:pic>
        <p:nvPicPr>
          <p:cNvPr id="12" name="Imagen 11">
            <a:extLst>
              <a:ext uri="{FF2B5EF4-FFF2-40B4-BE49-F238E27FC236}">
                <a16:creationId xmlns:a16="http://schemas.microsoft.com/office/drawing/2014/main" id="{700D92CF-6591-41F3-B01D-C8E9C341BE06}"/>
              </a:ext>
            </a:extLst>
          </p:cNvPr>
          <p:cNvPicPr>
            <a:picLocks noChangeAspect="1"/>
          </p:cNvPicPr>
          <p:nvPr/>
        </p:nvPicPr>
        <p:blipFill>
          <a:blip r:embed="rId4"/>
          <a:stretch>
            <a:fillRect/>
          </a:stretch>
        </p:blipFill>
        <p:spPr>
          <a:xfrm>
            <a:off x="5920178" y="1813287"/>
            <a:ext cx="5365434" cy="3499030"/>
          </a:xfrm>
          <a:prstGeom prst="rect">
            <a:avLst/>
          </a:prstGeom>
        </p:spPr>
      </p:pic>
      <p:sp>
        <p:nvSpPr>
          <p:cNvPr id="14" name="CuadroTexto 13">
            <a:extLst>
              <a:ext uri="{FF2B5EF4-FFF2-40B4-BE49-F238E27FC236}">
                <a16:creationId xmlns:a16="http://schemas.microsoft.com/office/drawing/2014/main" id="{B85EBA5A-EBCC-B4B9-8588-4DDBBFC5BD02}"/>
              </a:ext>
            </a:extLst>
          </p:cNvPr>
          <p:cNvSpPr txBox="1"/>
          <p:nvPr/>
        </p:nvSpPr>
        <p:spPr>
          <a:xfrm>
            <a:off x="734028" y="5462292"/>
            <a:ext cx="6097978" cy="825867"/>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https://github.com/Beatrizfv/Spacex-Data-Collection.git</a:t>
            </a:r>
          </a:p>
          <a:p>
            <a:pPr marL="0" indent="0">
              <a:lnSpc>
                <a:spcPct val="100000"/>
              </a:lnSpc>
              <a:spcBef>
                <a:spcPts val="1400"/>
              </a:spcBef>
              <a:buNone/>
            </a:pPr>
            <a:endParaRPr lang="en-US" sz="1800" b="1" i="0" dirty="0">
              <a:effectLst/>
              <a:latin typeface="system-ui"/>
            </a:endParaRPr>
          </a:p>
        </p:txBody>
      </p:sp>
    </p:spTree>
    <p:extLst>
      <p:ext uri="{BB962C8B-B14F-4D97-AF65-F5344CB8AC3E}">
        <p14:creationId xmlns:p14="http://schemas.microsoft.com/office/powerpoint/2010/main" val="471782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Marcador de contenido 1">
            <a:extLst>
              <a:ext uri="{FF2B5EF4-FFF2-40B4-BE49-F238E27FC236}">
                <a16:creationId xmlns:a16="http://schemas.microsoft.com/office/drawing/2014/main" id="{576FBCF6-57FE-869A-83EA-3B1B0F220BBA}"/>
              </a:ext>
            </a:extLst>
          </p:cNvPr>
          <p:cNvPicPr>
            <a:picLocks noGrp="1" noChangeAspect="1"/>
          </p:cNvPicPr>
          <p:nvPr>
            <p:ph idx="4294967295"/>
          </p:nvPr>
        </p:nvPicPr>
        <p:blipFill>
          <a:blip r:embed="rId3"/>
          <a:stretch>
            <a:fillRect/>
          </a:stretch>
        </p:blipFill>
        <p:spPr>
          <a:xfrm>
            <a:off x="1018175" y="2018805"/>
            <a:ext cx="8422708" cy="315883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7876D4F-5E5B-7F3A-78B0-B20BB316AF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95993B-66DD-167A-F98C-72DAC8968DA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54EC36A3-3E01-D072-C8EF-015B1E02368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5" name="Marcador de contenido 4">
            <a:extLst>
              <a:ext uri="{FF2B5EF4-FFF2-40B4-BE49-F238E27FC236}">
                <a16:creationId xmlns:a16="http://schemas.microsoft.com/office/drawing/2014/main" id="{0E91B08E-7747-9034-C1DB-74F9A6C699F3}"/>
              </a:ext>
            </a:extLst>
          </p:cNvPr>
          <p:cNvPicPr>
            <a:picLocks noChangeAspect="1"/>
          </p:cNvPicPr>
          <p:nvPr/>
        </p:nvPicPr>
        <p:blipFill>
          <a:blip r:embed="rId3"/>
          <a:stretch>
            <a:fillRect/>
          </a:stretch>
        </p:blipFill>
        <p:spPr>
          <a:xfrm>
            <a:off x="770011" y="2061798"/>
            <a:ext cx="5614416" cy="1361223"/>
          </a:xfrm>
          <a:prstGeom prst="rect">
            <a:avLst/>
          </a:prstGeom>
        </p:spPr>
      </p:pic>
      <p:pic>
        <p:nvPicPr>
          <p:cNvPr id="6" name="Imagen 5">
            <a:extLst>
              <a:ext uri="{FF2B5EF4-FFF2-40B4-BE49-F238E27FC236}">
                <a16:creationId xmlns:a16="http://schemas.microsoft.com/office/drawing/2014/main" id="{571428C0-C25A-8338-FE55-BFEF3E021744}"/>
              </a:ext>
            </a:extLst>
          </p:cNvPr>
          <p:cNvPicPr>
            <a:picLocks noChangeAspect="1"/>
          </p:cNvPicPr>
          <p:nvPr/>
        </p:nvPicPr>
        <p:blipFill>
          <a:blip r:embed="rId4"/>
          <a:stretch>
            <a:fillRect/>
          </a:stretch>
        </p:blipFill>
        <p:spPr>
          <a:xfrm>
            <a:off x="734028" y="3434978"/>
            <a:ext cx="5614416" cy="2063297"/>
          </a:xfrm>
          <a:prstGeom prst="rect">
            <a:avLst/>
          </a:prstGeom>
        </p:spPr>
      </p:pic>
      <p:pic>
        <p:nvPicPr>
          <p:cNvPr id="7" name="Imagen 6">
            <a:extLst>
              <a:ext uri="{FF2B5EF4-FFF2-40B4-BE49-F238E27FC236}">
                <a16:creationId xmlns:a16="http://schemas.microsoft.com/office/drawing/2014/main" id="{067861E1-AC98-1E30-9CA3-74A42E9F15D6}"/>
              </a:ext>
            </a:extLst>
          </p:cNvPr>
          <p:cNvPicPr>
            <a:picLocks noChangeAspect="1"/>
          </p:cNvPicPr>
          <p:nvPr/>
        </p:nvPicPr>
        <p:blipFill>
          <a:blip r:embed="rId5"/>
          <a:stretch>
            <a:fillRect/>
          </a:stretch>
        </p:blipFill>
        <p:spPr>
          <a:xfrm>
            <a:off x="6384427" y="2045580"/>
            <a:ext cx="5073545" cy="3452695"/>
          </a:xfrm>
          <a:prstGeom prst="rect">
            <a:avLst/>
          </a:prstGeom>
        </p:spPr>
      </p:pic>
    </p:spTree>
    <p:extLst>
      <p:ext uri="{BB962C8B-B14F-4D97-AF65-F5344CB8AC3E}">
        <p14:creationId xmlns:p14="http://schemas.microsoft.com/office/powerpoint/2010/main" val="4130942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CA32C50-1088-4AE3-5E31-36E7343FCB5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186829-8966-FA2E-B5C4-033321AF56F5}"/>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AFF4AB0A-6A70-E3A6-A8AF-E4F21DEFA26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Marcador de contenido 7">
            <a:extLst>
              <a:ext uri="{FF2B5EF4-FFF2-40B4-BE49-F238E27FC236}">
                <a16:creationId xmlns:a16="http://schemas.microsoft.com/office/drawing/2014/main" id="{DACEDCDE-EE54-3CC5-7EC0-8DA9F82DAEF0}"/>
              </a:ext>
            </a:extLst>
          </p:cNvPr>
          <p:cNvPicPr>
            <a:picLocks noChangeAspect="1"/>
          </p:cNvPicPr>
          <p:nvPr/>
        </p:nvPicPr>
        <p:blipFill>
          <a:blip r:embed="rId3"/>
          <a:stretch>
            <a:fillRect/>
          </a:stretch>
        </p:blipFill>
        <p:spPr>
          <a:xfrm>
            <a:off x="1038456" y="2596535"/>
            <a:ext cx="3676839" cy="1873346"/>
          </a:xfrm>
          <a:prstGeom prst="rect">
            <a:avLst/>
          </a:prstGeom>
        </p:spPr>
      </p:pic>
      <p:pic>
        <p:nvPicPr>
          <p:cNvPr id="8" name="Imagen 7">
            <a:extLst>
              <a:ext uri="{FF2B5EF4-FFF2-40B4-BE49-F238E27FC236}">
                <a16:creationId xmlns:a16="http://schemas.microsoft.com/office/drawing/2014/main" id="{E6127DB1-CD03-C340-9FCA-A6630CB922D2}"/>
              </a:ext>
            </a:extLst>
          </p:cNvPr>
          <p:cNvPicPr>
            <a:picLocks noChangeAspect="1"/>
          </p:cNvPicPr>
          <p:nvPr/>
        </p:nvPicPr>
        <p:blipFill>
          <a:blip r:embed="rId4"/>
          <a:stretch>
            <a:fillRect/>
          </a:stretch>
        </p:blipFill>
        <p:spPr>
          <a:xfrm>
            <a:off x="5002309" y="1963799"/>
            <a:ext cx="5061210" cy="3880049"/>
          </a:xfrm>
          <a:prstGeom prst="rect">
            <a:avLst/>
          </a:prstGeom>
        </p:spPr>
      </p:pic>
    </p:spTree>
    <p:extLst>
      <p:ext uri="{BB962C8B-B14F-4D97-AF65-F5344CB8AC3E}">
        <p14:creationId xmlns:p14="http://schemas.microsoft.com/office/powerpoint/2010/main" val="3738237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A294C66-EA2F-0358-E62D-638E69AB84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1573B2-A385-3A28-D7A8-1AE82F83A1DE}"/>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01C63D6D-3191-E82B-560B-750C8877FBE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Imagen 1">
            <a:extLst>
              <a:ext uri="{FF2B5EF4-FFF2-40B4-BE49-F238E27FC236}">
                <a16:creationId xmlns:a16="http://schemas.microsoft.com/office/drawing/2014/main" id="{91F15CAC-F671-39D8-BA5E-8F5823212FDC}"/>
              </a:ext>
            </a:extLst>
          </p:cNvPr>
          <p:cNvPicPr>
            <a:picLocks noChangeAspect="1"/>
          </p:cNvPicPr>
          <p:nvPr/>
        </p:nvPicPr>
        <p:blipFill>
          <a:blip r:embed="rId3"/>
          <a:stretch>
            <a:fillRect/>
          </a:stretch>
        </p:blipFill>
        <p:spPr>
          <a:xfrm>
            <a:off x="2022671" y="1591630"/>
            <a:ext cx="7214616" cy="3481051"/>
          </a:xfrm>
          <a:prstGeom prst="rect">
            <a:avLst/>
          </a:prstGeom>
        </p:spPr>
      </p:pic>
    </p:spTree>
    <p:extLst>
      <p:ext uri="{BB962C8B-B14F-4D97-AF65-F5344CB8AC3E}">
        <p14:creationId xmlns:p14="http://schemas.microsoft.com/office/powerpoint/2010/main" val="376777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82B6956-3729-BBA0-B75B-F15C4E872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C8CAE4-D9CE-6EE3-B151-069A1EF76F51}"/>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DB1821EA-EBCD-89C1-6124-CD1E496BAB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Imagen 1">
            <a:extLst>
              <a:ext uri="{FF2B5EF4-FFF2-40B4-BE49-F238E27FC236}">
                <a16:creationId xmlns:a16="http://schemas.microsoft.com/office/drawing/2014/main" id="{17749BE5-DE6B-5A7E-BDAC-53B1CA3B7A97}"/>
              </a:ext>
            </a:extLst>
          </p:cNvPr>
          <p:cNvPicPr>
            <a:picLocks noChangeAspect="1"/>
          </p:cNvPicPr>
          <p:nvPr/>
        </p:nvPicPr>
        <p:blipFill>
          <a:blip r:embed="rId3"/>
          <a:stretch>
            <a:fillRect/>
          </a:stretch>
        </p:blipFill>
        <p:spPr>
          <a:xfrm>
            <a:off x="1349830" y="2501852"/>
            <a:ext cx="3439884" cy="2160717"/>
          </a:xfrm>
          <a:prstGeom prst="rect">
            <a:avLst/>
          </a:prstGeom>
        </p:spPr>
      </p:pic>
      <p:pic>
        <p:nvPicPr>
          <p:cNvPr id="5" name="Imagen 4">
            <a:extLst>
              <a:ext uri="{FF2B5EF4-FFF2-40B4-BE49-F238E27FC236}">
                <a16:creationId xmlns:a16="http://schemas.microsoft.com/office/drawing/2014/main" id="{CAC5CB87-86AA-FD54-6FED-A3A1B806BEAB}"/>
              </a:ext>
            </a:extLst>
          </p:cNvPr>
          <p:cNvPicPr>
            <a:picLocks noChangeAspect="1"/>
          </p:cNvPicPr>
          <p:nvPr/>
        </p:nvPicPr>
        <p:blipFill>
          <a:blip r:embed="rId4"/>
          <a:stretch>
            <a:fillRect/>
          </a:stretch>
        </p:blipFill>
        <p:spPr>
          <a:xfrm>
            <a:off x="5498244" y="1867378"/>
            <a:ext cx="4965955" cy="3829247"/>
          </a:xfrm>
          <a:prstGeom prst="rect">
            <a:avLst/>
          </a:prstGeom>
        </p:spPr>
      </p:pic>
    </p:spTree>
    <p:extLst>
      <p:ext uri="{BB962C8B-B14F-4D97-AF65-F5344CB8AC3E}">
        <p14:creationId xmlns:p14="http://schemas.microsoft.com/office/powerpoint/2010/main" val="3420999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2F74344-21C2-3ED7-4119-B696D8D4C6B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C0CE91-DBB1-14D3-067B-CCA606C3EF4E}"/>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2CBA6FEE-61E8-5ABC-E20A-E4135D9ECE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Imagen 1">
            <a:extLst>
              <a:ext uri="{FF2B5EF4-FFF2-40B4-BE49-F238E27FC236}">
                <a16:creationId xmlns:a16="http://schemas.microsoft.com/office/drawing/2014/main" id="{848B5E7F-CB5E-C3C0-7D15-D2E86D7053B6}"/>
              </a:ext>
            </a:extLst>
          </p:cNvPr>
          <p:cNvPicPr>
            <a:picLocks noChangeAspect="1"/>
          </p:cNvPicPr>
          <p:nvPr/>
        </p:nvPicPr>
        <p:blipFill>
          <a:blip r:embed="rId3"/>
          <a:stretch>
            <a:fillRect/>
          </a:stretch>
        </p:blipFill>
        <p:spPr>
          <a:xfrm>
            <a:off x="2080359" y="1520931"/>
            <a:ext cx="7696596" cy="647733"/>
          </a:xfrm>
          <a:prstGeom prst="rect">
            <a:avLst/>
          </a:prstGeom>
        </p:spPr>
      </p:pic>
      <p:pic>
        <p:nvPicPr>
          <p:cNvPr id="5" name="Imagen 4">
            <a:extLst>
              <a:ext uri="{FF2B5EF4-FFF2-40B4-BE49-F238E27FC236}">
                <a16:creationId xmlns:a16="http://schemas.microsoft.com/office/drawing/2014/main" id="{C5A94F1C-B5C7-0A3E-22EC-4DED8A78D150}"/>
              </a:ext>
            </a:extLst>
          </p:cNvPr>
          <p:cNvPicPr>
            <a:picLocks noChangeAspect="1"/>
          </p:cNvPicPr>
          <p:nvPr/>
        </p:nvPicPr>
        <p:blipFill>
          <a:blip r:embed="rId4"/>
          <a:stretch>
            <a:fillRect/>
          </a:stretch>
        </p:blipFill>
        <p:spPr>
          <a:xfrm>
            <a:off x="2080359" y="2242823"/>
            <a:ext cx="7696596" cy="1854295"/>
          </a:xfrm>
          <a:prstGeom prst="rect">
            <a:avLst/>
          </a:prstGeom>
        </p:spPr>
      </p:pic>
      <p:pic>
        <p:nvPicPr>
          <p:cNvPr id="6" name="Imagen 5">
            <a:extLst>
              <a:ext uri="{FF2B5EF4-FFF2-40B4-BE49-F238E27FC236}">
                <a16:creationId xmlns:a16="http://schemas.microsoft.com/office/drawing/2014/main" id="{B7D4BD5B-DBEF-F86F-9029-115FC1CA1EF3}"/>
              </a:ext>
            </a:extLst>
          </p:cNvPr>
          <p:cNvPicPr>
            <a:picLocks noChangeAspect="1"/>
          </p:cNvPicPr>
          <p:nvPr/>
        </p:nvPicPr>
        <p:blipFill>
          <a:blip r:embed="rId5"/>
          <a:stretch>
            <a:fillRect/>
          </a:stretch>
        </p:blipFill>
        <p:spPr>
          <a:xfrm>
            <a:off x="2080358" y="4097118"/>
            <a:ext cx="7696595" cy="2057506"/>
          </a:xfrm>
          <a:prstGeom prst="rect">
            <a:avLst/>
          </a:prstGeom>
        </p:spPr>
      </p:pic>
    </p:spTree>
    <p:extLst>
      <p:ext uri="{BB962C8B-B14F-4D97-AF65-F5344CB8AC3E}">
        <p14:creationId xmlns:p14="http://schemas.microsoft.com/office/powerpoint/2010/main" val="1548819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DC33892-3FA6-B2EF-B184-F21296B84E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8A4C32-94D4-A0A1-B286-C02276B1F067}"/>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113CCBC7-E993-6559-01A7-E3EDADC260D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Imagen 1">
            <a:extLst>
              <a:ext uri="{FF2B5EF4-FFF2-40B4-BE49-F238E27FC236}">
                <a16:creationId xmlns:a16="http://schemas.microsoft.com/office/drawing/2014/main" id="{66E816B6-9F99-4120-C50B-7AC1183F0899}"/>
              </a:ext>
            </a:extLst>
          </p:cNvPr>
          <p:cNvPicPr>
            <a:picLocks noChangeAspect="1"/>
          </p:cNvPicPr>
          <p:nvPr/>
        </p:nvPicPr>
        <p:blipFill>
          <a:blip r:embed="rId3"/>
          <a:stretch>
            <a:fillRect/>
          </a:stretch>
        </p:blipFill>
        <p:spPr>
          <a:xfrm>
            <a:off x="894326" y="2283014"/>
            <a:ext cx="4546834" cy="2336920"/>
          </a:xfrm>
          <a:prstGeom prst="rect">
            <a:avLst/>
          </a:prstGeom>
        </p:spPr>
      </p:pic>
      <p:pic>
        <p:nvPicPr>
          <p:cNvPr id="5" name="Imagen 4">
            <a:extLst>
              <a:ext uri="{FF2B5EF4-FFF2-40B4-BE49-F238E27FC236}">
                <a16:creationId xmlns:a16="http://schemas.microsoft.com/office/drawing/2014/main" id="{E6EE9DBD-1C3F-370D-EFD3-FA12CD6B0F46}"/>
              </a:ext>
            </a:extLst>
          </p:cNvPr>
          <p:cNvPicPr>
            <a:picLocks noChangeAspect="1"/>
          </p:cNvPicPr>
          <p:nvPr/>
        </p:nvPicPr>
        <p:blipFill>
          <a:blip r:embed="rId4"/>
          <a:stretch>
            <a:fillRect/>
          </a:stretch>
        </p:blipFill>
        <p:spPr>
          <a:xfrm>
            <a:off x="5810744" y="1895704"/>
            <a:ext cx="4819898" cy="3880049"/>
          </a:xfrm>
          <a:prstGeom prst="rect">
            <a:avLst/>
          </a:prstGeom>
        </p:spPr>
      </p:pic>
    </p:spTree>
    <p:extLst>
      <p:ext uri="{BB962C8B-B14F-4D97-AF65-F5344CB8AC3E}">
        <p14:creationId xmlns:p14="http://schemas.microsoft.com/office/powerpoint/2010/main" val="2361497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4686721-2A45-E57C-BAF5-6CCE82EA5A0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310D1B-9BD9-08C0-A90D-A328D05AA358}"/>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20254DAA-C37F-FF90-05BC-BD94A5A98E8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Imagen 1">
            <a:extLst>
              <a:ext uri="{FF2B5EF4-FFF2-40B4-BE49-F238E27FC236}">
                <a16:creationId xmlns:a16="http://schemas.microsoft.com/office/drawing/2014/main" id="{B4B890D2-F40B-CC06-F3B2-10BC777C91D2}"/>
              </a:ext>
            </a:extLst>
          </p:cNvPr>
          <p:cNvPicPr>
            <a:picLocks noChangeAspect="1"/>
          </p:cNvPicPr>
          <p:nvPr/>
        </p:nvPicPr>
        <p:blipFill>
          <a:blip r:embed="rId3"/>
          <a:stretch>
            <a:fillRect/>
          </a:stretch>
        </p:blipFill>
        <p:spPr>
          <a:xfrm>
            <a:off x="2081083" y="1469924"/>
            <a:ext cx="7893456" cy="3918151"/>
          </a:xfrm>
          <a:prstGeom prst="rect">
            <a:avLst/>
          </a:prstGeom>
        </p:spPr>
      </p:pic>
    </p:spTree>
    <p:extLst>
      <p:ext uri="{BB962C8B-B14F-4D97-AF65-F5344CB8AC3E}">
        <p14:creationId xmlns:p14="http://schemas.microsoft.com/office/powerpoint/2010/main" val="414299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ECB09EA-1674-4FB6-A276-72757C4215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E16F85-E56C-950E-A454-7D609D0A2377}"/>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D9301892-7255-5990-549D-BC25878C156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Imagen 1">
            <a:extLst>
              <a:ext uri="{FF2B5EF4-FFF2-40B4-BE49-F238E27FC236}">
                <a16:creationId xmlns:a16="http://schemas.microsoft.com/office/drawing/2014/main" id="{678E1899-8080-F07C-D9A9-ECEA0CAE8FC1}"/>
              </a:ext>
            </a:extLst>
          </p:cNvPr>
          <p:cNvPicPr>
            <a:picLocks noChangeAspect="1"/>
          </p:cNvPicPr>
          <p:nvPr/>
        </p:nvPicPr>
        <p:blipFill>
          <a:blip r:embed="rId3"/>
          <a:stretch>
            <a:fillRect/>
          </a:stretch>
        </p:blipFill>
        <p:spPr>
          <a:xfrm>
            <a:off x="981420" y="2696435"/>
            <a:ext cx="4242018" cy="1835244"/>
          </a:xfrm>
          <a:prstGeom prst="rect">
            <a:avLst/>
          </a:prstGeom>
        </p:spPr>
      </p:pic>
      <p:pic>
        <p:nvPicPr>
          <p:cNvPr id="5" name="Imagen 4">
            <a:extLst>
              <a:ext uri="{FF2B5EF4-FFF2-40B4-BE49-F238E27FC236}">
                <a16:creationId xmlns:a16="http://schemas.microsoft.com/office/drawing/2014/main" id="{0AB26110-B665-2F25-E80C-1DFB4901F1E9}"/>
              </a:ext>
            </a:extLst>
          </p:cNvPr>
          <p:cNvPicPr>
            <a:picLocks noChangeAspect="1"/>
          </p:cNvPicPr>
          <p:nvPr/>
        </p:nvPicPr>
        <p:blipFill>
          <a:blip r:embed="rId4"/>
          <a:stretch>
            <a:fillRect/>
          </a:stretch>
        </p:blipFill>
        <p:spPr>
          <a:xfrm>
            <a:off x="5486278" y="2048228"/>
            <a:ext cx="4724643" cy="3937202"/>
          </a:xfrm>
          <a:prstGeom prst="rect">
            <a:avLst/>
          </a:prstGeom>
        </p:spPr>
      </p:pic>
    </p:spTree>
    <p:extLst>
      <p:ext uri="{BB962C8B-B14F-4D97-AF65-F5344CB8AC3E}">
        <p14:creationId xmlns:p14="http://schemas.microsoft.com/office/powerpoint/2010/main" val="384556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60665"/>
            <a:ext cx="10326708" cy="445324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r>
              <a:rPr lang="es-ES" sz="2200" dirty="0"/>
              <a:t>- </a:t>
            </a:r>
            <a:r>
              <a:rPr lang="es-ES" sz="2200" dirty="0" err="1"/>
              <a:t>Space</a:t>
            </a:r>
            <a:r>
              <a:rPr lang="es-ES" sz="2200" dirty="0"/>
              <a:t> X Data </a:t>
            </a:r>
            <a:r>
              <a:rPr lang="es-ES" sz="2200" dirty="0" err="1"/>
              <a:t>Collection</a:t>
            </a:r>
            <a:r>
              <a:rPr lang="es-ES" sz="2200" dirty="0"/>
              <a:t> </a:t>
            </a:r>
            <a:r>
              <a:rPr lang="es-ES" sz="2200" dirty="0" err="1"/>
              <a:t>using</a:t>
            </a:r>
            <a:r>
              <a:rPr lang="es-ES" sz="2200" dirty="0"/>
              <a:t> </a:t>
            </a:r>
            <a:r>
              <a:rPr lang="es-ES" sz="2200" dirty="0" err="1"/>
              <a:t>Space</a:t>
            </a:r>
            <a:r>
              <a:rPr lang="es-ES" sz="2200" dirty="0"/>
              <a:t> X API</a:t>
            </a:r>
          </a:p>
          <a:p>
            <a:pPr lvl="1"/>
            <a:r>
              <a:rPr lang="es-ES" sz="2200" dirty="0"/>
              <a:t>- </a:t>
            </a:r>
            <a:r>
              <a:rPr lang="es-ES" sz="2200" dirty="0" err="1"/>
              <a:t>Space</a:t>
            </a:r>
            <a:r>
              <a:rPr lang="es-ES" sz="2200" dirty="0"/>
              <a:t> X Data </a:t>
            </a:r>
            <a:r>
              <a:rPr lang="es-ES" sz="2200" dirty="0" err="1"/>
              <a:t>Collectión</a:t>
            </a:r>
            <a:r>
              <a:rPr lang="es-ES" sz="2200" dirty="0"/>
              <a:t> </a:t>
            </a:r>
            <a:r>
              <a:rPr lang="es-ES" sz="2200" dirty="0" err="1"/>
              <a:t>with</a:t>
            </a:r>
            <a:r>
              <a:rPr lang="es-ES" sz="2200" dirty="0"/>
              <a:t> Web </a:t>
            </a:r>
            <a:r>
              <a:rPr lang="es-ES" sz="2200" dirty="0" err="1"/>
              <a:t>Scraping</a:t>
            </a:r>
            <a:endParaRPr lang="es-ES" sz="2200" dirty="0"/>
          </a:p>
          <a:p>
            <a:pPr lvl="1"/>
            <a:r>
              <a:rPr lang="es-ES" sz="2200" dirty="0"/>
              <a:t>- </a:t>
            </a:r>
            <a:r>
              <a:rPr lang="es-ES" sz="2200" dirty="0" err="1"/>
              <a:t>Space</a:t>
            </a:r>
            <a:r>
              <a:rPr lang="es-ES" sz="2200" dirty="0"/>
              <a:t> X Data </a:t>
            </a:r>
            <a:r>
              <a:rPr lang="es-ES" sz="2200" dirty="0" err="1"/>
              <a:t>Wrangling</a:t>
            </a:r>
            <a:endParaRPr lang="es-ES" sz="2200" dirty="0"/>
          </a:p>
          <a:p>
            <a:pPr lvl="1"/>
            <a:r>
              <a:rPr lang="es-ES" sz="2200" dirty="0"/>
              <a:t>- </a:t>
            </a:r>
            <a:r>
              <a:rPr lang="es-ES" sz="2200" dirty="0" err="1"/>
              <a:t>Space</a:t>
            </a:r>
            <a:r>
              <a:rPr lang="es-ES" sz="2200" dirty="0"/>
              <a:t> X </a:t>
            </a:r>
            <a:r>
              <a:rPr lang="es-ES" sz="2200" dirty="0" err="1"/>
              <a:t>Exploratory</a:t>
            </a:r>
            <a:r>
              <a:rPr lang="es-ES" sz="2200" dirty="0"/>
              <a:t> Data </a:t>
            </a:r>
            <a:r>
              <a:rPr lang="es-ES" sz="2200" dirty="0" err="1"/>
              <a:t>Analysis</a:t>
            </a:r>
            <a:r>
              <a:rPr lang="es-ES" sz="2200" dirty="0"/>
              <a:t> </a:t>
            </a:r>
            <a:r>
              <a:rPr lang="es-ES" sz="2200" dirty="0" err="1"/>
              <a:t>using</a:t>
            </a:r>
            <a:r>
              <a:rPr lang="es-ES" sz="2200" dirty="0"/>
              <a:t> SQL</a:t>
            </a:r>
          </a:p>
          <a:p>
            <a:pPr lvl="1"/>
            <a:r>
              <a:rPr lang="es-ES" sz="2200" dirty="0"/>
              <a:t>- </a:t>
            </a:r>
            <a:r>
              <a:rPr lang="es-ES" sz="2200" dirty="0" err="1"/>
              <a:t>Space</a:t>
            </a:r>
            <a:r>
              <a:rPr lang="es-ES" sz="2200" dirty="0"/>
              <a:t>-X Eda </a:t>
            </a:r>
            <a:r>
              <a:rPr lang="es-ES" sz="2200" dirty="0" err="1"/>
              <a:t>DataViz</a:t>
            </a:r>
            <a:r>
              <a:rPr lang="es-ES" sz="2200" dirty="0"/>
              <a:t>  </a:t>
            </a:r>
            <a:r>
              <a:rPr lang="es-ES" sz="2200" dirty="0" err="1"/>
              <a:t>using</a:t>
            </a:r>
            <a:r>
              <a:rPr lang="es-ES" sz="2200" dirty="0"/>
              <a:t> Python pandas and </a:t>
            </a:r>
            <a:r>
              <a:rPr lang="es-ES" sz="2200" dirty="0" err="1"/>
              <a:t>Maplotib</a:t>
            </a:r>
            <a:endParaRPr lang="es-ES" sz="2200" dirty="0"/>
          </a:p>
          <a:p>
            <a:pPr lvl="1"/>
            <a:r>
              <a:rPr lang="es-ES" sz="2200" dirty="0"/>
              <a:t>- </a:t>
            </a:r>
            <a:r>
              <a:rPr lang="es-ES" sz="2200" dirty="0" err="1"/>
              <a:t>Space</a:t>
            </a:r>
            <a:r>
              <a:rPr lang="es-ES" sz="2200" dirty="0"/>
              <a:t>-X </a:t>
            </a:r>
            <a:r>
              <a:rPr lang="es-ES" sz="2200" dirty="0" err="1"/>
              <a:t>Lauch</a:t>
            </a:r>
            <a:r>
              <a:rPr lang="es-ES" sz="2200" dirty="0"/>
              <a:t> Site </a:t>
            </a:r>
            <a:r>
              <a:rPr lang="es-ES" sz="2200" dirty="0" err="1"/>
              <a:t>Analysis</a:t>
            </a:r>
            <a:r>
              <a:rPr lang="es-ES" sz="2200" dirty="0"/>
              <a:t> </a:t>
            </a:r>
            <a:r>
              <a:rPr lang="es-ES" sz="2200" dirty="0" err="1"/>
              <a:t>with</a:t>
            </a:r>
            <a:r>
              <a:rPr lang="es-ES" sz="2200" dirty="0"/>
              <a:t> </a:t>
            </a:r>
            <a:r>
              <a:rPr lang="es-ES" sz="2200" dirty="0" err="1"/>
              <a:t>Folium</a:t>
            </a:r>
            <a:r>
              <a:rPr lang="es-ES" sz="2200" dirty="0"/>
              <a:t>-Interactive Visual </a:t>
            </a:r>
            <a:r>
              <a:rPr lang="es-ES" sz="2200" dirty="0" err="1"/>
              <a:t>Analytics</a:t>
            </a:r>
            <a:r>
              <a:rPr lang="es-ES" sz="2200" dirty="0"/>
              <a:t> and </a:t>
            </a:r>
            <a:r>
              <a:rPr lang="es-ES" sz="2200" dirty="0" err="1"/>
              <a:t>Ploty</a:t>
            </a:r>
            <a:r>
              <a:rPr lang="es-ES" sz="2200" dirty="0"/>
              <a:t> </a:t>
            </a:r>
            <a:r>
              <a:rPr lang="es-ES" sz="2200" dirty="0" err="1"/>
              <a:t>Dash</a:t>
            </a:r>
            <a:endParaRPr lang="es-ES" sz="2200" dirty="0"/>
          </a:p>
          <a:p>
            <a:pPr lvl="1"/>
            <a:r>
              <a:rPr lang="es-ES" sz="2200" dirty="0"/>
              <a:t>- </a:t>
            </a:r>
            <a:r>
              <a:rPr lang="es-ES" sz="2200" dirty="0" err="1"/>
              <a:t>SapaceX</a:t>
            </a:r>
            <a:r>
              <a:rPr lang="es-ES" sz="2200" dirty="0"/>
              <a:t> Machine Learning </a:t>
            </a:r>
            <a:r>
              <a:rPr lang="es-ES" sz="2200" dirty="0" err="1"/>
              <a:t>Landing</a:t>
            </a:r>
            <a:r>
              <a:rPr lang="es-ES" sz="2200" dirty="0"/>
              <a:t> </a:t>
            </a:r>
            <a:r>
              <a:rPr lang="es-ES" sz="2200" dirty="0" err="1"/>
              <a:t>Predicition</a:t>
            </a:r>
            <a:endParaRPr lang="es-ES" sz="2200" dirty="0"/>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742950" lvl="1" indent="-285750">
              <a:buFontTx/>
              <a:buChar char="-"/>
            </a:pPr>
            <a:r>
              <a:rPr lang="es-ES" sz="2200" dirty="0"/>
              <a:t>EDA </a:t>
            </a:r>
            <a:r>
              <a:rPr lang="es-ES" sz="2200" dirty="0" err="1"/>
              <a:t>results</a:t>
            </a:r>
            <a:endParaRPr lang="es-ES" sz="2200" dirty="0"/>
          </a:p>
          <a:p>
            <a:pPr marL="742950" lvl="1" indent="-285750">
              <a:buFontTx/>
              <a:buChar char="-"/>
            </a:pPr>
            <a:r>
              <a:rPr lang="es-ES" sz="2200" dirty="0"/>
              <a:t>Interactive Visual </a:t>
            </a:r>
            <a:r>
              <a:rPr lang="es-ES" sz="2200" dirty="0" err="1"/>
              <a:t>Analytics</a:t>
            </a:r>
            <a:r>
              <a:rPr lang="es-ES" sz="2200" dirty="0"/>
              <a:t> and </a:t>
            </a:r>
            <a:r>
              <a:rPr lang="es-ES" sz="2200" dirty="0" err="1"/>
              <a:t>Dashbords</a:t>
            </a:r>
            <a:endParaRPr lang="es-ES" sz="2200" dirty="0"/>
          </a:p>
          <a:p>
            <a:pPr marL="742950" lvl="1" indent="-285750">
              <a:buFontTx/>
              <a:buChar char="-"/>
            </a:pPr>
            <a:r>
              <a:rPr lang="es-ES" sz="2200" dirty="0"/>
              <a:t>Predictive </a:t>
            </a:r>
            <a:r>
              <a:rPr lang="es-ES" sz="2200" dirty="0" err="1"/>
              <a:t>Analysis</a:t>
            </a:r>
            <a:endParaRPr lang="es-ES" sz="22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C5920AB-EB29-D416-7852-8E7961ED940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9CA2E-D1F2-917A-22F9-6729BDE13761}"/>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B0258FD3-1A1B-7834-2461-CF812BEFEE7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Imagen 1">
            <a:extLst>
              <a:ext uri="{FF2B5EF4-FFF2-40B4-BE49-F238E27FC236}">
                <a16:creationId xmlns:a16="http://schemas.microsoft.com/office/drawing/2014/main" id="{5EF466AE-983F-3FCE-D937-3934D3893868}"/>
              </a:ext>
            </a:extLst>
          </p:cNvPr>
          <p:cNvPicPr>
            <a:picLocks noChangeAspect="1"/>
          </p:cNvPicPr>
          <p:nvPr/>
        </p:nvPicPr>
        <p:blipFill>
          <a:blip r:embed="rId3"/>
          <a:stretch>
            <a:fillRect/>
          </a:stretch>
        </p:blipFill>
        <p:spPr>
          <a:xfrm>
            <a:off x="2275240" y="1445152"/>
            <a:ext cx="7641520" cy="4222967"/>
          </a:xfrm>
          <a:prstGeom prst="rect">
            <a:avLst/>
          </a:prstGeom>
        </p:spPr>
      </p:pic>
    </p:spTree>
    <p:extLst>
      <p:ext uri="{BB962C8B-B14F-4D97-AF65-F5344CB8AC3E}">
        <p14:creationId xmlns:p14="http://schemas.microsoft.com/office/powerpoint/2010/main" val="767443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EC7A797-124F-AFC8-412E-9569559C38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2B3380-BA8B-AB36-F995-FC549B265F97}"/>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28F3ABAB-2DEB-9856-1F28-18F410FCCB4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pic>
        <p:nvPicPr>
          <p:cNvPr id="2" name="Imagen 1">
            <a:extLst>
              <a:ext uri="{FF2B5EF4-FFF2-40B4-BE49-F238E27FC236}">
                <a16:creationId xmlns:a16="http://schemas.microsoft.com/office/drawing/2014/main" id="{79EDB0D2-C4E3-064F-E420-B15B817DDEAB}"/>
              </a:ext>
            </a:extLst>
          </p:cNvPr>
          <p:cNvPicPr>
            <a:picLocks noChangeAspect="1"/>
          </p:cNvPicPr>
          <p:nvPr/>
        </p:nvPicPr>
        <p:blipFill>
          <a:blip r:embed="rId3"/>
          <a:stretch>
            <a:fillRect/>
          </a:stretch>
        </p:blipFill>
        <p:spPr>
          <a:xfrm>
            <a:off x="2432303" y="2075332"/>
            <a:ext cx="6896833" cy="3586353"/>
          </a:xfrm>
          <a:prstGeom prst="rect">
            <a:avLst/>
          </a:prstGeom>
        </p:spPr>
      </p:pic>
    </p:spTree>
    <p:extLst>
      <p:ext uri="{BB962C8B-B14F-4D97-AF65-F5344CB8AC3E}">
        <p14:creationId xmlns:p14="http://schemas.microsoft.com/office/powerpoint/2010/main" val="3205494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2A6ABA9-7283-C94B-9271-35BEC8D7FAD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CC664E-9040-EBFC-964D-D964EB43C4CE}"/>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04D65B20-E28A-94F4-7A95-976481EC0F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p>
        </p:txBody>
      </p:sp>
      <p:sp>
        <p:nvSpPr>
          <p:cNvPr id="6" name="CuadroTexto 5">
            <a:extLst>
              <a:ext uri="{FF2B5EF4-FFF2-40B4-BE49-F238E27FC236}">
                <a16:creationId xmlns:a16="http://schemas.microsoft.com/office/drawing/2014/main" id="{CF1A29C9-2777-D111-ED90-7CAB10F9932D}"/>
              </a:ext>
            </a:extLst>
          </p:cNvPr>
          <p:cNvSpPr txBox="1"/>
          <p:nvPr/>
        </p:nvSpPr>
        <p:spPr>
          <a:xfrm>
            <a:off x="1080655" y="2693305"/>
            <a:ext cx="9975272" cy="1569660"/>
          </a:xfrm>
          <a:prstGeom prst="rect">
            <a:avLst/>
          </a:prstGeom>
          <a:noFill/>
        </p:spPr>
        <p:txBody>
          <a:bodyPr wrap="square">
            <a:spAutoFit/>
          </a:bodyPr>
          <a:lstStyle/>
          <a:p>
            <a:pPr marL="0" indent="0" algn="just">
              <a:buNone/>
            </a:pPr>
            <a:r>
              <a:rPr lang="en-US" sz="2400" dirty="0"/>
              <a:t>Machine learning models can predict the outcomes of SpaceX's Falcon 9 first stage landings with greater accuracy as more launch data is collected. With each new launch, these models become more effective, contributing to the continuous improvement of landing operations</a:t>
            </a:r>
            <a:endParaRPr lang="es-ES" sz="2400" dirty="0"/>
          </a:p>
        </p:txBody>
      </p:sp>
    </p:spTree>
    <p:extLst>
      <p:ext uri="{BB962C8B-B14F-4D97-AF65-F5344CB8AC3E}">
        <p14:creationId xmlns:p14="http://schemas.microsoft.com/office/powerpoint/2010/main" val="2143834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258784"/>
            <a:ext cx="9978477" cy="4655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a:p>
            <a:pPr algn="just"/>
            <a:r>
              <a:rPr lang="en-US" sz="2800" dirty="0"/>
              <a:t>The commercial space age is here, companies are making space travel affordable for everyone. Virgin Galactic offers suborbital space flights. Rocket Lab is a small satellite provider. Blue Origin manufactures reusable suborbital and orbital rockets.</a:t>
            </a:r>
          </a:p>
          <a:p>
            <a:pPr algn="just"/>
            <a:r>
              <a:rPr lang="en-US" sz="2800" dirty="0"/>
              <a:t>Perhaps the most successful is SpaceX. SpaceX’s achievements include: sending spacecraft to the International Space Station. </a:t>
            </a:r>
            <a:r>
              <a:rPr lang="en-US" sz="2800" dirty="0" err="1"/>
              <a:t>Starlink</a:t>
            </a:r>
            <a:r>
              <a:rPr lang="en-US" sz="2800" dirty="0"/>
              <a:t>, a satellite internet constellation that provides satellite internet access. Sending manned missions to space. One of the reasons SpaceX can do this is that rocket launches are relatively inexpensive. SpaceX advertises Falcon 9 rocket launches on its website at a cost of $62 million; other providers cost more than $165 million each. Much of the savings is due to SpaceX being able to reuse the first stage. Therefore, if we can determine if the first stage will land, we can determine the cost of a launch. SpaceX’s Falcon 9 launches like regular rockets.</a:t>
            </a:r>
            <a:endParaRPr lang="es-ES" sz="2800" dirty="0"/>
          </a:p>
          <a:p>
            <a:pPr>
              <a:spcBef>
                <a:spcPts val="1400"/>
              </a:spcBef>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29392" y="1580808"/>
            <a:ext cx="10212779"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tx1"/>
                </a:solidFill>
                <a:latin typeface="Abadi"/>
              </a:rPr>
              <a:t>Collection methodology</a:t>
            </a:r>
            <a:r>
              <a:rPr lang="en-US" sz="8800" dirty="0">
                <a:solidFill>
                  <a:schemeClr val="accent3">
                    <a:lumMod val="25000"/>
                  </a:schemeClr>
                </a:solidFill>
                <a:latin typeface="Abadi"/>
              </a:rPr>
              <a:t>:</a:t>
            </a:r>
          </a:p>
          <a:p>
            <a:pPr marL="800100" lvl="1" indent="-342900">
              <a:lnSpc>
                <a:spcPct val="107000"/>
              </a:lnSpc>
              <a:spcAft>
                <a:spcPts val="800"/>
              </a:spcAft>
              <a:buSzPts val="1000"/>
              <a:buFont typeface="Symbol" panose="05050102010706020507" pitchFamily="18" charset="2"/>
              <a:buChar char=""/>
              <a:tabLst>
                <a:tab pos="457200" algn="l"/>
              </a:tabLst>
            </a:pP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Using</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SpaceX's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REST API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obtain</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data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on</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rocket</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launches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Using</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Python's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requests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library</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make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GET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requests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API and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obtain</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launch</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data in JSON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format</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which</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is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then</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converted</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into</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DataFrame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using</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json_normalize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function</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Using</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web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scraping</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with</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BeautifulSoup</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library</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obtain</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HTML table data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related</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Falcon 9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launches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6800" dirty="0">
              <a:solidFill>
                <a:schemeClr val="bg2">
                  <a:lumMod val="50000"/>
                </a:schemeClr>
              </a:solidFill>
              <a:latin typeface="Abadi"/>
            </a:endParaRPr>
          </a:p>
          <a:p>
            <a:pPr>
              <a:lnSpc>
                <a:spcPct val="120000"/>
              </a:lnSpc>
              <a:spcBef>
                <a:spcPts val="1400"/>
              </a:spcBef>
            </a:pPr>
            <a:r>
              <a:rPr lang="en-US" sz="8800" b="1" dirty="0">
                <a:solidFill>
                  <a:schemeClr val="tx1"/>
                </a:solidFill>
                <a:latin typeface="Abadi"/>
              </a:rPr>
              <a:t>Perform data wrangling</a:t>
            </a:r>
            <a:r>
              <a:rPr lang="en-US" sz="8800" dirty="0">
                <a:solidFill>
                  <a:schemeClr val="tx1"/>
                </a:solidFill>
                <a:latin typeface="Abadi"/>
              </a:rPr>
              <a:t>:</a:t>
            </a:r>
          </a:p>
          <a:p>
            <a:pPr lvl="1">
              <a:lnSpc>
                <a:spcPct val="120000"/>
              </a:lnSpc>
              <a:spcBef>
                <a:spcPts val="1400"/>
              </a:spcBef>
            </a:pPr>
            <a:r>
              <a:rPr lang="es-ES" sz="6800" kern="100" dirty="0">
                <a:effectLst/>
                <a:latin typeface="Aptos" panose="020B0004020202020204" pitchFamily="34" charset="0"/>
                <a:ea typeface="Aptos" panose="020B0004020202020204" pitchFamily="34" charset="0"/>
                <a:cs typeface="Times New Roman" panose="02020603050405020304" pitchFamily="18" charset="0"/>
              </a:rPr>
              <a:t>Data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manipulation</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Flight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number</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Date,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Booster</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version</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Payload</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mass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Orbit</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Launch</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site,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Outcome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Flights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Grid</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fins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Reused</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Legs</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Landing</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pad</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Block,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Reuse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count</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Serial, and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Launch</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longitude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 and </a:t>
            </a:r>
            <a:r>
              <a:rPr lang="es-ES" sz="6800" kern="100" dirty="0" err="1">
                <a:effectLst/>
                <a:latin typeface="Aptos" panose="020B0004020202020204" pitchFamily="34" charset="0"/>
                <a:ea typeface="Aptos" panose="020B0004020202020204" pitchFamily="34" charset="0"/>
                <a:cs typeface="Times New Roman" panose="02020603050405020304" pitchFamily="18" charset="0"/>
              </a:rPr>
              <a:t>latitude</a:t>
            </a:r>
            <a:r>
              <a:rPr lang="es-ES" sz="6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9337C30-E8C3-B875-4B5D-BBC037816A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007BA8-4BCE-9527-BED2-59F44F477548}"/>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2D59F994-DC0B-2FC6-03DC-2D33BB589713}"/>
              </a:ext>
            </a:extLst>
          </p:cNvPr>
          <p:cNvSpPr txBox="1">
            <a:spLocks/>
          </p:cNvSpPr>
          <p:nvPr/>
        </p:nvSpPr>
        <p:spPr>
          <a:xfrm>
            <a:off x="308759" y="1580808"/>
            <a:ext cx="11293434"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7300" dirty="0">
                <a:solidFill>
                  <a:schemeClr val="accent3">
                    <a:lumMod val="25000"/>
                  </a:schemeClr>
                </a:solidFill>
                <a:latin typeface="Abadi"/>
              </a:rPr>
              <a:t>Perform exploratory data analysis (EDA) using visualization and SQL</a:t>
            </a:r>
            <a:endParaRPr lang="es-ES" sz="5500" dirty="0">
              <a:effectLst/>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Creating</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scatter</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plots</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and bar charts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with</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Python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analyze</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data in a Pandas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DataFrame</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Performing</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exploratory</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data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analysis</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using</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Python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by</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manipulating</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 data in a Pandas Data </a:t>
            </a:r>
            <a:r>
              <a:rPr lang="es-ES" sz="6400" kern="100" dirty="0" err="1">
                <a:effectLst/>
                <a:latin typeface="Aptos" panose="020B0004020202020204" pitchFamily="34" charset="0"/>
                <a:ea typeface="Aptos" panose="020B0004020202020204" pitchFamily="34" charset="0"/>
                <a:cs typeface="Times New Roman" panose="02020603050405020304" pitchFamily="18" charset="0"/>
              </a:rPr>
              <a:t>Frame</a:t>
            </a:r>
            <a:r>
              <a:rPr lang="es-ES" sz="6400" kern="100" dirty="0">
                <a:effectLst/>
                <a:latin typeface="Aptos" panose="020B0004020202020204" pitchFamily="34" charset="0"/>
                <a:ea typeface="Aptos" panose="020B0004020202020204" pitchFamily="34" charset="0"/>
                <a:cs typeface="Times New Roman" panose="02020603050405020304" pitchFamily="18" charset="0"/>
              </a:rPr>
              <a:t>.</a:t>
            </a:r>
          </a:p>
          <a:p>
            <a:pPr lvl="1" algn="just"/>
            <a:r>
              <a:rPr lang="es-ES" sz="6000" dirty="0" err="1">
                <a:effectLst/>
                <a:latin typeface="Aptos" panose="020B0004020202020204" pitchFamily="34" charset="0"/>
                <a:ea typeface="Aptos" panose="020B0004020202020204" pitchFamily="34" charset="0"/>
                <a:cs typeface="Times New Roman" panose="02020603050405020304" pitchFamily="18" charset="0"/>
              </a:rPr>
              <a:t>Creating</a:t>
            </a:r>
            <a:r>
              <a:rPr lang="es-ES" sz="6000" dirty="0">
                <a:effectLst/>
                <a:latin typeface="Aptos" panose="020B0004020202020204" pitchFamily="34" charset="0"/>
                <a:ea typeface="Aptos" panose="020B0004020202020204" pitchFamily="34" charset="0"/>
                <a:cs typeface="Times New Roman" panose="02020603050405020304" pitchFamily="18" charset="0"/>
              </a:rPr>
              <a:t> and </a:t>
            </a:r>
            <a:r>
              <a:rPr lang="es-ES" sz="6000" dirty="0" err="1">
                <a:effectLst/>
                <a:latin typeface="Aptos" panose="020B0004020202020204" pitchFamily="34" charset="0"/>
                <a:ea typeface="Aptos" panose="020B0004020202020204" pitchFamily="34" charset="0"/>
                <a:cs typeface="Times New Roman" panose="02020603050405020304" pitchFamily="18" charset="0"/>
              </a:rPr>
              <a:t>executing</a:t>
            </a:r>
            <a:r>
              <a:rPr lang="es-ES" sz="6000" dirty="0">
                <a:effectLst/>
                <a:latin typeface="Aptos" panose="020B0004020202020204" pitchFamily="34" charset="0"/>
                <a:ea typeface="Aptos" panose="020B0004020202020204" pitchFamily="34" charset="0"/>
                <a:cs typeface="Times New Roman" panose="02020603050405020304" pitchFamily="18" charset="0"/>
              </a:rPr>
              <a:t> SQL </a:t>
            </a:r>
            <a:r>
              <a:rPr lang="es-ES" sz="6000" dirty="0" err="1">
                <a:effectLst/>
                <a:latin typeface="Aptos" panose="020B0004020202020204" pitchFamily="34" charset="0"/>
                <a:ea typeface="Aptos" panose="020B0004020202020204" pitchFamily="34" charset="0"/>
                <a:cs typeface="Times New Roman" panose="02020603050405020304" pitchFamily="18" charset="0"/>
              </a:rPr>
              <a:t>queries</a:t>
            </a:r>
            <a:r>
              <a:rPr lang="es-ES" sz="6000" dirty="0">
                <a:effectLst/>
                <a:latin typeface="Aptos" panose="020B0004020202020204" pitchFamily="34" charset="0"/>
                <a:ea typeface="Aptos" panose="020B0004020202020204" pitchFamily="34" charset="0"/>
                <a:cs typeface="Times New Roman" panose="02020603050405020304" pitchFamily="18" charset="0"/>
              </a:rPr>
              <a:t> </a:t>
            </a:r>
            <a:r>
              <a:rPr lang="es-ES" sz="6000" dirty="0" err="1">
                <a:effectLst/>
                <a:latin typeface="Aptos" panose="020B0004020202020204" pitchFamily="34" charset="0"/>
                <a:ea typeface="Aptos" panose="020B0004020202020204" pitchFamily="34" charset="0"/>
                <a:cs typeface="Times New Roman" panose="02020603050405020304" pitchFamily="18" charset="0"/>
              </a:rPr>
              <a:t>to</a:t>
            </a:r>
            <a:r>
              <a:rPr lang="es-ES" sz="6000" dirty="0">
                <a:effectLst/>
                <a:latin typeface="Aptos" panose="020B0004020202020204" pitchFamily="34" charset="0"/>
                <a:ea typeface="Aptos" panose="020B0004020202020204" pitchFamily="34" charset="0"/>
                <a:cs typeface="Times New Roman" panose="02020603050405020304" pitchFamily="18" charset="0"/>
              </a:rPr>
              <a:t> </a:t>
            </a:r>
            <a:r>
              <a:rPr lang="es-ES" sz="6000" dirty="0" err="1">
                <a:effectLst/>
                <a:latin typeface="Aptos" panose="020B0004020202020204" pitchFamily="34" charset="0"/>
                <a:ea typeface="Aptos" panose="020B0004020202020204" pitchFamily="34" charset="0"/>
                <a:cs typeface="Times New Roman" panose="02020603050405020304" pitchFamily="18" charset="0"/>
              </a:rPr>
              <a:t>select</a:t>
            </a:r>
            <a:r>
              <a:rPr lang="es-ES" sz="6000" dirty="0">
                <a:effectLst/>
                <a:latin typeface="Aptos" panose="020B0004020202020204" pitchFamily="34" charset="0"/>
                <a:ea typeface="Aptos" panose="020B0004020202020204" pitchFamily="34" charset="0"/>
                <a:cs typeface="Times New Roman" panose="02020603050405020304" pitchFamily="18" charset="0"/>
              </a:rPr>
              <a:t> and </a:t>
            </a:r>
            <a:r>
              <a:rPr lang="es-ES" sz="6000" dirty="0" err="1">
                <a:effectLst/>
                <a:latin typeface="Aptos" panose="020B0004020202020204" pitchFamily="34" charset="0"/>
                <a:ea typeface="Aptos" panose="020B0004020202020204" pitchFamily="34" charset="0"/>
                <a:cs typeface="Times New Roman" panose="02020603050405020304" pitchFamily="18" charset="0"/>
              </a:rPr>
              <a:t>sort</a:t>
            </a:r>
            <a:r>
              <a:rPr lang="es-ES" sz="6000" dirty="0">
                <a:effectLst/>
                <a:latin typeface="Aptos" panose="020B0004020202020204" pitchFamily="34" charset="0"/>
                <a:ea typeface="Aptos" panose="020B0004020202020204" pitchFamily="34" charset="0"/>
                <a:cs typeface="Times New Roman" panose="02020603050405020304" pitchFamily="18" charset="0"/>
              </a:rPr>
              <a:t> data</a:t>
            </a:r>
            <a:endParaRPr lang="en-US" sz="6000" dirty="0">
              <a:solidFill>
                <a:schemeClr val="accent3">
                  <a:lumMod val="25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800100" lvl="1" indent="-342900" algn="just">
              <a:lnSpc>
                <a:spcPct val="107000"/>
              </a:lnSpc>
              <a:spcAft>
                <a:spcPts val="800"/>
              </a:spcAft>
              <a:buSzPts val="1000"/>
              <a:buFont typeface="Symbol" panose="05050102010706020507" pitchFamily="18" charset="2"/>
              <a:buChar char=""/>
              <a:tabLst>
                <a:tab pos="457200" algn="l"/>
              </a:tabLst>
            </a:pP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Creating</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dashboard</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analyze</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launch</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records</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interactively</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with</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Plotly</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Dash</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a:t>
            </a:r>
          </a:p>
          <a:p>
            <a:pPr marL="800100" lvl="1" indent="-342900" algn="just">
              <a:lnSpc>
                <a:spcPct val="107000"/>
              </a:lnSpc>
              <a:spcAft>
                <a:spcPts val="800"/>
              </a:spcAft>
              <a:buSzPts val="1000"/>
              <a:buFont typeface="Symbol" panose="05050102010706020507" pitchFamily="18" charset="2"/>
              <a:buChar char=""/>
              <a:tabLst>
                <a:tab pos="457200" algn="l"/>
              </a:tabLst>
            </a:pP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Creating</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an</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interactive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map</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analyze</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launch</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site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proximity</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with</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Folium</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a:t>
            </a:r>
          </a:p>
          <a:p>
            <a:pPr marL="800100" lvl="1" indent="-342900" algn="just">
              <a:lnSpc>
                <a:spcPct val="107000"/>
              </a:lnSpc>
              <a:spcAft>
                <a:spcPts val="800"/>
              </a:spcAft>
              <a:buSzPts val="1000"/>
              <a:buFont typeface="Symbol" panose="05050102010706020507" pitchFamily="18" charset="2"/>
              <a:buChar char=""/>
              <a:tabLst>
                <a:tab pos="457200" algn="l"/>
              </a:tabLst>
            </a:pP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Creating</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an</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interactive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dashboard</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with</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pie charts and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scatter</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plots</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analyze</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data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with</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5600" kern="100" dirty="0" err="1">
                <a:effectLst/>
                <a:latin typeface="Aptos" panose="020B0004020202020204" pitchFamily="34" charset="0"/>
                <a:ea typeface="Aptos" panose="020B0004020202020204" pitchFamily="34" charset="0"/>
                <a:cs typeface="Times New Roman" panose="02020603050405020304" pitchFamily="18" charset="0"/>
              </a:rPr>
              <a:t>Ploty</a:t>
            </a:r>
            <a:r>
              <a:rPr lang="es-ES" sz="5600" kern="100" dirty="0">
                <a:effectLst/>
                <a:latin typeface="Aptos" panose="020B0004020202020204" pitchFamily="34" charset="0"/>
                <a:ea typeface="Aptos" panose="020B0004020202020204" pitchFamily="34" charset="0"/>
                <a:cs typeface="Times New Roman" panose="02020603050405020304" pitchFamily="18" charset="0"/>
              </a:rPr>
              <a:t> y </a:t>
            </a:r>
            <a:r>
              <a:rPr lang="es-ES" sz="5600" kern="100" dirty="0" err="1">
                <a:effectLst/>
                <a:latin typeface="Aptos" panose="020B0004020202020204" pitchFamily="34" charset="0"/>
                <a:ea typeface="Aptos" panose="020B0004020202020204" pitchFamily="34" charset="0"/>
                <a:cs typeface="Times New Roman" panose="02020603050405020304" pitchFamily="18" charset="0"/>
              </a:rPr>
              <a:t>Dash</a:t>
            </a:r>
            <a:r>
              <a:rPr lang="es-ES" sz="5600" kern="100" dirty="0">
                <a:effectLst/>
                <a:latin typeface="Aptos" panose="020B0004020202020204" pitchFamily="34" charset="0"/>
                <a:ea typeface="Aptos" panose="020B0004020202020204" pitchFamily="34" charset="0"/>
                <a:cs typeface="Times New Roman" panose="02020603050405020304" pitchFamily="18" charset="0"/>
              </a:rPr>
              <a:t> </a:t>
            </a:r>
            <a:r>
              <a:rPr lang="es-ES" sz="5600" kern="100" dirty="0" err="1">
                <a:effectLst/>
                <a:latin typeface="Aptos" panose="020B0004020202020204" pitchFamily="34" charset="0"/>
                <a:ea typeface="Aptos" panose="020B0004020202020204" pitchFamily="34" charset="0"/>
                <a:cs typeface="Times New Roman" panose="02020603050405020304" pitchFamily="18" charset="0"/>
              </a:rPr>
              <a:t>library</a:t>
            </a:r>
            <a:r>
              <a:rPr lang="es-ES" sz="5600" kern="100" dirty="0">
                <a:effectLst/>
                <a:latin typeface="Aptos" panose="020B0004020202020204" pitchFamily="34" charset="0"/>
                <a:ea typeface="Aptos" panose="020B0004020202020204" pitchFamily="34" charset="0"/>
                <a:cs typeface="Times New Roman" panose="02020603050405020304" pitchFamily="18" charset="0"/>
              </a:rPr>
              <a:t> in Python.</a:t>
            </a:r>
          </a:p>
          <a:p>
            <a:pPr marL="800100" lvl="1" indent="-342900" algn="just">
              <a:lnSpc>
                <a:spcPct val="107000"/>
              </a:lnSpc>
              <a:spcAft>
                <a:spcPts val="800"/>
              </a:spcAft>
              <a:buSzPts val="1000"/>
              <a:buFont typeface="Symbol" panose="05050102010706020507" pitchFamily="18" charset="2"/>
              <a:buChar char=""/>
              <a:tabLst>
                <a:tab pos="457200" algn="l"/>
              </a:tabLst>
            </a:pP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Visualizing</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distances</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on</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an</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interactive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map</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by</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writing</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Python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code</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with</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Folium</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library</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a:t>
            </a:r>
          </a:p>
          <a:p>
            <a:pPr marL="800100" lvl="1" indent="-342900" algn="just">
              <a:lnSpc>
                <a:spcPct val="107000"/>
              </a:lnSpc>
              <a:spcAft>
                <a:spcPts val="800"/>
              </a:spcAft>
              <a:buSzPts val="1000"/>
              <a:buFont typeface="Symbol" panose="05050102010706020507" pitchFamily="18" charset="2"/>
              <a:buChar char=""/>
              <a:tabLst>
                <a:tab pos="457200" algn="l"/>
              </a:tabLst>
            </a:pP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Creating</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interactive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maps</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plotting</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coordinates</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and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marking</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clusters</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by</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writing</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Python </a:t>
            </a:r>
            <a:r>
              <a:rPr lang="es-ES" sz="6000" kern="100" dirty="0" err="1">
                <a:effectLst/>
                <a:latin typeface="Aptos" panose="020B0004020202020204" pitchFamily="34" charset="0"/>
                <a:ea typeface="Aptos" panose="020B0004020202020204" pitchFamily="34" charset="0"/>
                <a:cs typeface="Times New Roman" panose="02020603050405020304" pitchFamily="18" charset="0"/>
              </a:rPr>
              <a:t>code</a:t>
            </a:r>
            <a:r>
              <a:rPr lang="es-ES" sz="6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5600" kern="100" dirty="0" err="1">
                <a:effectLst/>
                <a:latin typeface="Aptos" panose="020B0004020202020204" pitchFamily="34" charset="0"/>
                <a:ea typeface="Aptos" panose="020B0004020202020204" pitchFamily="34" charset="0"/>
                <a:cs typeface="Times New Roman" panose="02020603050405020304" pitchFamily="18" charset="0"/>
              </a:rPr>
              <a:t>with</a:t>
            </a:r>
            <a:r>
              <a:rPr lang="es-ES" sz="5600" kern="100" dirty="0">
                <a:effectLst/>
                <a:latin typeface="Aptos" panose="020B0004020202020204" pitchFamily="34" charset="0"/>
                <a:ea typeface="Aptos" panose="020B0004020202020204" pitchFamily="34" charset="0"/>
                <a:cs typeface="Times New Roman" panose="02020603050405020304" pitchFamily="18" charset="0"/>
              </a:rPr>
              <a:t> </a:t>
            </a:r>
            <a:r>
              <a:rPr lang="es-ES" sz="56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5600" kern="100" dirty="0">
                <a:effectLst/>
                <a:latin typeface="Aptos" panose="020B0004020202020204" pitchFamily="34" charset="0"/>
                <a:ea typeface="Aptos" panose="020B0004020202020204" pitchFamily="34" charset="0"/>
                <a:cs typeface="Times New Roman" panose="02020603050405020304" pitchFamily="18" charset="0"/>
              </a:rPr>
              <a:t> </a:t>
            </a:r>
            <a:r>
              <a:rPr lang="es-ES" sz="5600" kern="100" dirty="0" err="1">
                <a:effectLst/>
                <a:latin typeface="Aptos" panose="020B0004020202020204" pitchFamily="34" charset="0"/>
                <a:ea typeface="Aptos" panose="020B0004020202020204" pitchFamily="34" charset="0"/>
                <a:cs typeface="Times New Roman" panose="02020603050405020304" pitchFamily="18" charset="0"/>
              </a:rPr>
              <a:t>Folium</a:t>
            </a:r>
            <a:r>
              <a:rPr lang="es-ES" sz="5600" kern="100" dirty="0">
                <a:effectLst/>
                <a:latin typeface="Aptos" panose="020B0004020202020204" pitchFamily="34" charset="0"/>
                <a:ea typeface="Aptos" panose="020B0004020202020204" pitchFamily="34" charset="0"/>
                <a:cs typeface="Times New Roman" panose="02020603050405020304" pitchFamily="18" charset="0"/>
              </a:rPr>
              <a:t> </a:t>
            </a:r>
            <a:r>
              <a:rPr lang="es-ES" sz="5600" kern="100" dirty="0" err="1">
                <a:effectLst/>
                <a:latin typeface="Aptos" panose="020B0004020202020204" pitchFamily="34" charset="0"/>
                <a:ea typeface="Aptos" panose="020B0004020202020204" pitchFamily="34" charset="0"/>
                <a:cs typeface="Times New Roman" panose="02020603050405020304" pitchFamily="18" charset="0"/>
              </a:rPr>
              <a:t>library</a:t>
            </a:r>
            <a:r>
              <a:rPr lang="es-ES" sz="5600" kern="100" dirty="0">
                <a:effectLst/>
                <a:latin typeface="Aptos" panose="020B0004020202020204" pitchFamily="34" charset="0"/>
                <a:ea typeface="Aptos" panose="020B0004020202020204" pitchFamily="34" charset="0"/>
                <a:cs typeface="Times New Roman" panose="02020603050405020304" pitchFamily="18" charset="0"/>
              </a:rPr>
              <a:t>.</a:t>
            </a:r>
          </a:p>
          <a:p>
            <a:pPr marL="0" indent="0">
              <a:lnSpc>
                <a:spcPct val="120000"/>
              </a:lnSpc>
              <a:spcBef>
                <a:spcPts val="1400"/>
              </a:spcBef>
              <a:buNone/>
            </a:pPr>
            <a:endParaRPr lang="en-US" sz="6400" dirty="0">
              <a:solidFill>
                <a:schemeClr val="accent3">
                  <a:lumMod val="25000"/>
                </a:schemeClr>
              </a:solidFill>
              <a:latin typeface="Abadi"/>
            </a:endParaRPr>
          </a:p>
          <a:p>
            <a:pPr>
              <a:lnSpc>
                <a:spcPct val="120000"/>
              </a:lnSpc>
              <a:spcBef>
                <a:spcPts val="1400"/>
              </a:spcBef>
            </a:pPr>
            <a:endParaRPr lang="en-US" sz="6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3078B4C9-3BB5-B883-C44C-402BD40EDB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77806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81165BC-0E9D-C08E-6DF8-C9F7BCBF40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F703E2-BB9A-50D0-7B17-A6F3FC8EF497}"/>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282CB144-75AB-FC45-B08A-B91962216CC2}"/>
              </a:ext>
            </a:extLst>
          </p:cNvPr>
          <p:cNvSpPr txBox="1">
            <a:spLocks/>
          </p:cNvSpPr>
          <p:nvPr/>
        </p:nvSpPr>
        <p:spPr>
          <a:xfrm>
            <a:off x="770010" y="1580808"/>
            <a:ext cx="10687961"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900" dirty="0">
                <a:solidFill>
                  <a:schemeClr val="accent3">
                    <a:lumMod val="25000"/>
                  </a:schemeClr>
                </a:solidFill>
                <a:latin typeface="Abadi"/>
              </a:rPr>
              <a:t>Perform predictive analysis using classification models</a:t>
            </a:r>
          </a:p>
          <a:p>
            <a:pPr lvl="1" algn="just">
              <a:lnSpc>
                <a:spcPct val="120000"/>
              </a:lnSpc>
              <a:spcBef>
                <a:spcPts val="1400"/>
              </a:spcBef>
            </a:pP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Using</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Machine Learning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determine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if</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Falcon 9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first</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stage</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will</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land</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successfully</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p>
          <a:p>
            <a:pPr lvl="1" algn="just">
              <a:lnSpc>
                <a:spcPct val="120000"/>
              </a:lnSpc>
              <a:spcBef>
                <a:spcPts val="1400"/>
              </a:spcBef>
            </a:pP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Splitting</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data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into</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training and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testing</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data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find</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best</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hyperparameter</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for</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SVM,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classification</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trees</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and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logistic</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regression</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Finding</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method</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that</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works</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best</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using</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test data.</a:t>
            </a:r>
          </a:p>
          <a:p>
            <a:pPr lvl="1" algn="just">
              <a:lnSpc>
                <a:spcPct val="107000"/>
              </a:lnSpc>
              <a:spcAft>
                <a:spcPts val="800"/>
              </a:spcAft>
              <a:buSzPts val="1000"/>
              <a:tabLst>
                <a:tab pos="457200" algn="l"/>
              </a:tabLst>
            </a:pP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Splitting</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data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into</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training and test data.</a:t>
            </a:r>
          </a:p>
          <a:p>
            <a:pPr lvl="1" algn="just">
              <a:lnSpc>
                <a:spcPct val="107000"/>
              </a:lnSpc>
              <a:spcAft>
                <a:spcPts val="800"/>
              </a:spcAft>
              <a:buSzPts val="1000"/>
              <a:tabLst>
                <a:tab pos="457200" algn="l"/>
              </a:tabLst>
            </a:pPr>
            <a:r>
              <a:rPr lang="es-ES" sz="2000" kern="100" dirty="0">
                <a:effectLst/>
                <a:latin typeface="Aptos" panose="020B0004020202020204" pitchFamily="34" charset="0"/>
                <a:ea typeface="Aptos" panose="020B0004020202020204" pitchFamily="34" charset="0"/>
                <a:cs typeface="Times New Roman" panose="02020603050405020304" pitchFamily="18" charset="0"/>
              </a:rPr>
              <a:t>Training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different</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classification</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models</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a:t>
            </a:r>
          </a:p>
          <a:p>
            <a:pPr lvl="1" algn="just">
              <a:lnSpc>
                <a:spcPct val="107000"/>
              </a:lnSpc>
              <a:spcAft>
                <a:spcPts val="800"/>
              </a:spcAft>
              <a:buSzPts val="1000"/>
              <a:tabLst>
                <a:tab pos="457200" algn="l"/>
              </a:tabLst>
            </a:pP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Hyperparameter</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 </a:t>
            </a:r>
            <a:r>
              <a:rPr lang="es-ES" sz="2000" kern="100" dirty="0" err="1">
                <a:effectLst/>
                <a:latin typeface="Aptos" panose="020B0004020202020204" pitchFamily="34" charset="0"/>
                <a:ea typeface="Aptos" panose="020B0004020202020204" pitchFamily="34" charset="0"/>
                <a:cs typeface="Times New Roman" panose="02020603050405020304" pitchFamily="18" charset="0"/>
              </a:rPr>
              <a:t>tuning</a:t>
            </a:r>
            <a:r>
              <a:rPr lang="es-ES" sz="2000" kern="100" dirty="0">
                <a:effectLst/>
                <a:latin typeface="Aptos" panose="020B0004020202020204" pitchFamily="34" charset="0"/>
                <a:ea typeface="Aptos" panose="020B0004020202020204" pitchFamily="34" charset="0"/>
                <a:cs typeface="Times New Roman" panose="02020603050405020304" pitchFamily="18" charset="0"/>
              </a:rPr>
              <a:t>.</a:t>
            </a:r>
          </a:p>
          <a:p>
            <a:pPr lvl="1" algn="just"/>
            <a:r>
              <a:rPr lang="es-ES" sz="2000" dirty="0" err="1">
                <a:effectLst/>
                <a:latin typeface="Aptos" panose="020B0004020202020204" pitchFamily="34" charset="0"/>
                <a:ea typeface="Aptos" panose="020B0004020202020204" pitchFamily="34" charset="0"/>
                <a:cs typeface="Times New Roman" panose="02020603050405020304" pitchFamily="18" charset="0"/>
              </a:rPr>
              <a:t>Creating</a:t>
            </a:r>
            <a:r>
              <a:rPr lang="es-ES" sz="2000" dirty="0">
                <a:effectLst/>
                <a:latin typeface="Aptos" panose="020B0004020202020204" pitchFamily="34" charset="0"/>
                <a:ea typeface="Aptos" panose="020B0004020202020204" pitchFamily="34" charset="0"/>
                <a:cs typeface="Times New Roman" panose="02020603050405020304" pitchFamily="18" charset="0"/>
              </a:rPr>
              <a:t> a predictive </a:t>
            </a:r>
            <a:r>
              <a:rPr lang="es-ES" sz="2000" dirty="0" err="1">
                <a:effectLst/>
                <a:latin typeface="Aptos" panose="020B0004020202020204" pitchFamily="34" charset="0"/>
                <a:ea typeface="Aptos" panose="020B0004020202020204" pitchFamily="34" charset="0"/>
                <a:cs typeface="Times New Roman" panose="02020603050405020304" pitchFamily="18" charset="0"/>
              </a:rPr>
              <a:t>model</a:t>
            </a:r>
            <a:r>
              <a:rPr lang="es-ES" sz="2000" dirty="0">
                <a:effectLst/>
                <a:latin typeface="Aptos" panose="020B0004020202020204" pitchFamily="34" charset="0"/>
                <a:ea typeface="Aptos" panose="020B0004020202020204" pitchFamily="34" charset="0"/>
                <a:cs typeface="Times New Roman" panose="02020603050405020304" pitchFamily="18" charset="0"/>
              </a:rPr>
              <a:t> </a:t>
            </a:r>
            <a:r>
              <a:rPr lang="es-ES" sz="2000" dirty="0" err="1">
                <a:effectLst/>
                <a:latin typeface="Aptos" panose="020B0004020202020204" pitchFamily="34" charset="0"/>
                <a:ea typeface="Aptos" panose="020B0004020202020204" pitchFamily="34" charset="0"/>
                <a:cs typeface="Times New Roman" panose="02020603050405020304" pitchFamily="18" charset="0"/>
              </a:rPr>
              <a:t>that</a:t>
            </a:r>
            <a:r>
              <a:rPr lang="es-ES" sz="2000" dirty="0">
                <a:effectLst/>
                <a:latin typeface="Aptos" panose="020B0004020202020204" pitchFamily="34" charset="0"/>
                <a:ea typeface="Aptos" panose="020B0004020202020204" pitchFamily="34" charset="0"/>
                <a:cs typeface="Times New Roman" panose="02020603050405020304" pitchFamily="18" charset="0"/>
              </a:rPr>
              <a:t> </a:t>
            </a:r>
            <a:r>
              <a:rPr lang="es-ES" sz="2000" dirty="0" err="1">
                <a:effectLst/>
                <a:latin typeface="Aptos" panose="020B0004020202020204" pitchFamily="34" charset="0"/>
                <a:ea typeface="Aptos" panose="020B0004020202020204" pitchFamily="34" charset="0"/>
                <a:cs typeface="Times New Roman" panose="02020603050405020304" pitchFamily="18" charset="0"/>
              </a:rPr>
              <a:t>helps</a:t>
            </a:r>
            <a:r>
              <a:rPr lang="es-ES" sz="2000" dirty="0">
                <a:effectLst/>
                <a:latin typeface="Aptos" panose="020B0004020202020204" pitchFamily="34" charset="0"/>
                <a:ea typeface="Aptos" panose="020B0004020202020204" pitchFamily="34" charset="0"/>
                <a:cs typeface="Times New Roman" panose="02020603050405020304" pitchFamily="18" charset="0"/>
              </a:rPr>
              <a:t> </a:t>
            </a:r>
            <a:r>
              <a:rPr lang="es-ES" sz="2000" dirty="0" err="1">
                <a:effectLst/>
                <a:latin typeface="Aptos" panose="020B0004020202020204" pitchFamily="34" charset="0"/>
                <a:ea typeface="Aptos" panose="020B0004020202020204" pitchFamily="34" charset="0"/>
                <a:cs typeface="Times New Roman" panose="02020603050405020304" pitchFamily="18" charset="0"/>
              </a:rPr>
              <a:t>improve</a:t>
            </a:r>
            <a:r>
              <a:rPr lang="es-ES" sz="2000" dirty="0">
                <a:effectLst/>
                <a:latin typeface="Aptos" panose="020B0004020202020204" pitchFamily="34" charset="0"/>
                <a:ea typeface="Aptos" panose="020B0004020202020204" pitchFamily="34" charset="0"/>
                <a:cs typeface="Times New Roman" panose="02020603050405020304" pitchFamily="18" charset="0"/>
              </a:rPr>
              <a:t> </a:t>
            </a:r>
            <a:r>
              <a:rPr lang="es-ES" sz="2000" dirty="0" err="1">
                <a:effectLst/>
                <a:latin typeface="Aptos" panose="020B0004020202020204" pitchFamily="34" charset="0"/>
                <a:ea typeface="Aptos" panose="020B0004020202020204" pitchFamily="34" charset="0"/>
                <a:cs typeface="Times New Roman" panose="02020603050405020304" pitchFamily="18" charset="0"/>
              </a:rPr>
              <a:t>operational</a:t>
            </a:r>
            <a:r>
              <a:rPr lang="es-ES" sz="2000" dirty="0">
                <a:effectLst/>
                <a:latin typeface="Aptos" panose="020B0004020202020204" pitchFamily="34" charset="0"/>
                <a:ea typeface="Aptos" panose="020B0004020202020204" pitchFamily="34" charset="0"/>
                <a:cs typeface="Times New Roman" panose="02020603050405020304" pitchFamily="18" charset="0"/>
              </a:rPr>
              <a:t> </a:t>
            </a:r>
            <a:r>
              <a:rPr lang="es-ES" sz="2000" dirty="0" err="1">
                <a:effectLst/>
                <a:latin typeface="Aptos" panose="020B0004020202020204" pitchFamily="34" charset="0"/>
                <a:ea typeface="Aptos" panose="020B0004020202020204" pitchFamily="34" charset="0"/>
                <a:cs typeface="Times New Roman" panose="02020603050405020304" pitchFamily="18" charset="0"/>
              </a:rPr>
              <a:t>efficiency</a:t>
            </a: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B9211DC4-90D8-6B27-A9FF-0A4A1918EF8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59395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indent="-228600">
              <a:lnSpc>
                <a:spcPct val="90000"/>
              </a:lnSpc>
              <a:spcAft>
                <a:spcPts val="600"/>
              </a:spcAft>
              <a:buFont typeface="Arial" panose="020B0604020202020204" pitchFamily="34" charset="0"/>
              <a:buChar char="•"/>
            </a:pPr>
            <a:r>
              <a:rPr lang="en-US" sz="2200" b="1" dirty="0">
                <a:effectLst/>
              </a:rPr>
              <a:t>You should see the response contains massive information about SpaceX launches. Next, let's try to discover some more relevant information for this project</a:t>
            </a:r>
            <a:r>
              <a:rPr lang="en-US" sz="2200" b="0" dirty="0">
                <a:effectLst/>
              </a:rPr>
              <a:t>.</a:t>
            </a:r>
          </a:p>
          <a:p>
            <a:pPr indent="-228600">
              <a:lnSpc>
                <a:spcPct val="90000"/>
              </a:lnSpc>
              <a:spcAft>
                <a:spcPts val="600"/>
              </a:spcAft>
              <a:buFont typeface="Arial" panose="020B0604020202020204" pitchFamily="34" charset="0"/>
              <a:buChar char="•"/>
            </a:pPr>
            <a:r>
              <a:rPr lang="en-US" sz="2200" b="1" dirty="0">
                <a:effectLst/>
              </a:rPr>
              <a:t>Request and parse the SpaceX launch data using the GET request</a:t>
            </a:r>
          </a:p>
          <a:p>
            <a:pPr indent="-228600">
              <a:lnSpc>
                <a:spcPct val="90000"/>
              </a:lnSpc>
              <a:spcAft>
                <a:spcPts val="600"/>
              </a:spcAft>
              <a:buFont typeface="Arial" panose="020B0604020202020204" pitchFamily="34" charset="0"/>
              <a:buChar char="•"/>
            </a:pPr>
            <a:r>
              <a:rPr lang="en-US" sz="2200" b="1" dirty="0">
                <a:effectLst/>
              </a:rPr>
              <a:t>requested JSON results more consistent, we will use the following static response object for this project</a:t>
            </a:r>
          </a:p>
          <a:p>
            <a:pPr marL="0" indent="0">
              <a:lnSpc>
                <a:spcPct val="90000"/>
              </a:lnSpc>
              <a:spcAft>
                <a:spcPts val="600"/>
              </a:spcAft>
              <a:buNone/>
            </a:pPr>
            <a:endParaRPr lang="en-US" sz="2200" b="1" dirty="0">
              <a:effectLst/>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427</TotalTime>
  <Words>1123</Words>
  <Application>Microsoft Office PowerPoint</Application>
  <PresentationFormat>Panorámica</PresentationFormat>
  <Paragraphs>177</Paragraphs>
  <Slides>33</Slides>
  <Notes>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33</vt:i4>
      </vt:variant>
    </vt:vector>
  </HeadingPairs>
  <TitlesOfParts>
    <vt:vector size="43" baseType="lpstr">
      <vt:lpstr>Abadi</vt:lpstr>
      <vt:lpstr>-apple-system</vt:lpstr>
      <vt:lpstr>Aptos</vt:lpstr>
      <vt:lpstr>Arial</vt:lpstr>
      <vt:lpstr>Calibri</vt:lpstr>
      <vt:lpstr>Courier New</vt:lpstr>
      <vt:lpstr>IBM Plex Mono SemiBold</vt:lpstr>
      <vt:lpstr>Symbol</vt:lpstr>
      <vt:lpstr>system-ui</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beatriz fernandez</cp:lastModifiedBy>
  <cp:revision>215</cp:revision>
  <dcterms:created xsi:type="dcterms:W3CDTF">2021-04-29T18:58:34Z</dcterms:created>
  <dcterms:modified xsi:type="dcterms:W3CDTF">2024-10-27T18:09:21Z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